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3"/>
  </p:sldMasterIdLst>
  <p:notesMasterIdLst>
    <p:notesMasterId r:id="rId58"/>
  </p:notesMasterIdLst>
  <p:handoutMasterIdLst>
    <p:handoutMasterId r:id="rId59"/>
  </p:handoutMasterIdLst>
  <p:sldIdLst>
    <p:sldId id="474" r:id="rId4"/>
    <p:sldId id="312" r:id="rId5"/>
    <p:sldId id="476" r:id="rId6"/>
    <p:sldId id="257" r:id="rId7"/>
    <p:sldId id="466" r:id="rId8"/>
    <p:sldId id="555" r:id="rId9"/>
    <p:sldId id="485" r:id="rId10"/>
    <p:sldId id="559" r:id="rId11"/>
    <p:sldId id="512" r:id="rId12"/>
    <p:sldId id="491" r:id="rId13"/>
    <p:sldId id="514" r:id="rId14"/>
    <p:sldId id="484" r:id="rId15"/>
    <p:sldId id="516" r:id="rId16"/>
    <p:sldId id="517" r:id="rId17"/>
    <p:sldId id="518" r:id="rId18"/>
    <p:sldId id="515" r:id="rId19"/>
    <p:sldId id="539" r:id="rId20"/>
    <p:sldId id="536" r:id="rId21"/>
    <p:sldId id="534" r:id="rId22"/>
    <p:sldId id="504" r:id="rId23"/>
    <p:sldId id="360" r:id="rId24"/>
    <p:sldId id="503" r:id="rId25"/>
    <p:sldId id="520" r:id="rId26"/>
    <p:sldId id="533" r:id="rId27"/>
    <p:sldId id="562" r:id="rId28"/>
    <p:sldId id="521" r:id="rId29"/>
    <p:sldId id="523" r:id="rId30"/>
    <p:sldId id="492" r:id="rId31"/>
    <p:sldId id="528" r:id="rId32"/>
    <p:sldId id="537" r:id="rId33"/>
    <p:sldId id="353" r:id="rId34"/>
    <p:sldId id="540" r:id="rId35"/>
    <p:sldId id="478" r:id="rId36"/>
    <p:sldId id="479" r:id="rId37"/>
    <p:sldId id="480" r:id="rId38"/>
    <p:sldId id="532" r:id="rId39"/>
    <p:sldId id="561" r:id="rId40"/>
    <p:sldId id="560" r:id="rId41"/>
    <p:sldId id="542" r:id="rId42"/>
    <p:sldId id="544" r:id="rId43"/>
    <p:sldId id="543" r:id="rId44"/>
    <p:sldId id="549" r:id="rId45"/>
    <p:sldId id="545" r:id="rId46"/>
    <p:sldId id="546" r:id="rId47"/>
    <p:sldId id="547" r:id="rId48"/>
    <p:sldId id="548" r:id="rId49"/>
    <p:sldId id="550" r:id="rId50"/>
    <p:sldId id="551" r:id="rId51"/>
    <p:sldId id="367" r:id="rId52"/>
    <p:sldId id="558" r:id="rId53"/>
    <p:sldId id="552" r:id="rId54"/>
    <p:sldId id="554" r:id="rId55"/>
    <p:sldId id="531" r:id="rId56"/>
    <p:sldId id="553" r:id="rId57"/>
  </p:sldIdLst>
  <p:sldSz cx="9144000" cy="6858000" type="screen4x3"/>
  <p:notesSz cx="7102475" cy="102330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6600"/>
    <a:srgbClr val="33CC33"/>
    <a:srgbClr val="0033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683" autoAdjust="0"/>
  </p:normalViewPr>
  <p:slideViewPr>
    <p:cSldViewPr>
      <p:cViewPr varScale="1">
        <p:scale>
          <a:sx n="100" d="100"/>
          <a:sy n="100" d="100"/>
        </p:scale>
        <p:origin x="14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9980BC5D-B723-31D8-8423-26CE1670F0E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97D159F3-C6F3-6550-271E-EF1D04D36C8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1A1B31A0-AC60-72FC-8885-59D6A23288B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BFA97378-FD2C-4CB1-27B2-3D5E7283942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0263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8D8A45EB-E4DB-4108-AFEC-D5EEADB4F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C341D2-E62C-3E36-B64A-D3FDEE67BE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92276-E487-BAD4-E2BE-80801B282EC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0868B0-012D-4148-BCC2-2415C80F930C}" type="datetimeFigureOut">
              <a:rPr lang="en-AU"/>
              <a:pPr>
                <a:defRPr/>
              </a:pPr>
              <a:t>08/04/2024</a:t>
            </a:fld>
            <a:endParaRPr lang="en-A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A37F2D9-F86B-A1DD-FD29-69B6E8BC69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31B3E95-924A-66E1-0B1B-104256698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924425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4A109-2A67-08DE-93F5-CF6232995C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22C6B-8577-4F40-05FE-9244F5609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4D52C9D-CE2A-465A-987C-512A7E3AA53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0D7D81C0-1B92-58C3-1C93-3DD1C06F0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A6DCF156-F447-380B-785B-896CB4C32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123C89A3-464C-70ED-241F-BA18363AE9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DCB5C81-A86F-4C88-85DF-7C310150FF0D}" type="slidenum">
              <a:rPr lang="en-AU" altLang="en-US" sz="1200" smtClean="0"/>
              <a:pPr/>
              <a:t>2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5FC46AFD-5E9D-49A1-75EB-A6C43767FB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608315D-C3F6-5ACD-4083-8EA5F21C8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34B57B10-DF57-03E7-3381-82990C7E3F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AA6434-D914-4164-B698-7616D4FD7AD0}" type="slidenum">
              <a:rPr lang="en-AU" altLang="en-US" sz="1200"/>
              <a:pPr/>
              <a:t>11</a:t>
            </a:fld>
            <a:endParaRPr lang="en-AU" altLang="en-US" sz="1200"/>
          </a:p>
        </p:txBody>
      </p:sp>
    </p:spTree>
    <p:extLst>
      <p:ext uri="{BB962C8B-B14F-4D97-AF65-F5344CB8AC3E}">
        <p14:creationId xmlns:p14="http://schemas.microsoft.com/office/powerpoint/2010/main" val="2608323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7181D4CF-BB43-E0C1-D9F6-14D702CF6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61E71B74-5250-4C0C-872D-CE72AA70C6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84BC239-6B3B-3F9E-9E3D-9824107A0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04AAF3-7AFD-4819-AE08-47D2E5CF8D63}" type="slidenum">
              <a:rPr lang="en-AU" altLang="en-US" sz="1200"/>
              <a:pPr/>
              <a:t>12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7181D4CF-BB43-E0C1-D9F6-14D702CF6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61E71B74-5250-4C0C-872D-CE72AA70C6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84BC239-6B3B-3F9E-9E3D-9824107A0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04AAF3-7AFD-4819-AE08-47D2E5CF8D63}" type="slidenum">
              <a:rPr lang="en-AU" altLang="en-US" sz="1200"/>
              <a:pPr/>
              <a:t>13</a:t>
            </a:fld>
            <a:endParaRPr lang="en-AU" altLang="en-US" sz="1200"/>
          </a:p>
        </p:txBody>
      </p:sp>
    </p:spTree>
    <p:extLst>
      <p:ext uri="{BB962C8B-B14F-4D97-AF65-F5344CB8AC3E}">
        <p14:creationId xmlns:p14="http://schemas.microsoft.com/office/powerpoint/2010/main" val="2857244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7181D4CF-BB43-E0C1-D9F6-14D702CF6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61E71B74-5250-4C0C-872D-CE72AA70C6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84BC239-6B3B-3F9E-9E3D-9824107A0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04AAF3-7AFD-4819-AE08-47D2E5CF8D63}" type="slidenum">
              <a:rPr lang="en-AU" altLang="en-US" sz="1200"/>
              <a:pPr/>
              <a:t>16</a:t>
            </a:fld>
            <a:endParaRPr lang="en-AU" altLang="en-US" sz="1200"/>
          </a:p>
        </p:txBody>
      </p:sp>
    </p:spTree>
    <p:extLst>
      <p:ext uri="{BB962C8B-B14F-4D97-AF65-F5344CB8AC3E}">
        <p14:creationId xmlns:p14="http://schemas.microsoft.com/office/powerpoint/2010/main" val="2145177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99EEA23D-2A87-1F23-61B2-B1F7D44395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BE056157-AC4E-4DE8-1036-45734E316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38DF22D6-2C61-DA9C-0C08-0E7E279B7B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792535-3666-47CD-AE3E-E72C5D7E8D66}" type="slidenum">
              <a:rPr lang="en-AU" altLang="en-US" sz="1200" smtClean="0"/>
              <a:pPr/>
              <a:t>20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4C805555-D50F-7E43-017D-52BD90FF61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4B26A047-21A2-3AE3-0DC2-ADFDB17607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F2D28AC0-ECB7-8522-41F8-5185483BAC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2CE5D5-C510-48BC-A8C2-35173A2E131C}" type="slidenum">
              <a:rPr lang="en-AU" altLang="en-US" sz="1200" smtClean="0"/>
              <a:pPr/>
              <a:t>21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1751A34F-5C82-5F67-D6DB-FD9E5F7ECC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3CA6B1A8-2050-B89F-49D6-AE94471F3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E72BCE7A-6D94-BBBB-B8AD-52D49315DD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FB7154C-6F0E-4630-9440-00FEAF0F04C9}" type="slidenum">
              <a:rPr lang="en-AU" altLang="en-US" sz="1200" smtClean="0"/>
              <a:pPr/>
              <a:t>22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4C805555-D50F-7E43-017D-52BD90FF61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4B26A047-21A2-3AE3-0DC2-ADFDB17607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F2D28AC0-ECB7-8522-41F8-5185483BAC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2CE5D5-C510-48BC-A8C2-35173A2E131C}" type="slidenum">
              <a:rPr lang="en-AU" altLang="en-US" sz="1200" smtClean="0"/>
              <a:pPr/>
              <a:t>26</a:t>
            </a:fld>
            <a:endParaRPr lang="en-AU" altLang="en-US" sz="1200"/>
          </a:p>
        </p:txBody>
      </p:sp>
    </p:spTree>
    <p:extLst>
      <p:ext uri="{BB962C8B-B14F-4D97-AF65-F5344CB8AC3E}">
        <p14:creationId xmlns:p14="http://schemas.microsoft.com/office/powerpoint/2010/main" val="2458426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97CC96AF-4DAE-104D-41D8-945391CE44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D4C524B7-E7A0-D64C-1AFB-0A10B8EB1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altLang="en-US"/>
              <a:t>Even with core it is often difficult to understand what faults tell us.  Broken core is hard to evaluate and we often need to put a lot of effort in to reconstructing fault zones.  So we need to apply a few more smarts to understand what is going on and we’ll go through that today.</a:t>
            </a:r>
          </a:p>
          <a:p>
            <a:endParaRPr lang="en-AU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528587F5-DD9B-EA51-509B-ADB82EECB9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4145DD-6AD0-4DBF-AC1B-F0A3F35F94DB}" type="slidenum">
              <a:rPr lang="en-AU" altLang="en-US" sz="1200"/>
              <a:pPr/>
              <a:t>28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78467602-7BA6-D868-6F74-C600144BE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1E3A8CA0-24D6-F552-27F1-8AF3558F6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8BEFE22F-9CEB-D295-1267-F86F6D9E1D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DAFE81C-17F8-412D-902B-079A2B552782}" type="slidenum">
              <a:rPr lang="en-AU" altLang="en-US" sz="1200" smtClean="0"/>
              <a:pPr/>
              <a:t>49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7651E218-11DD-4154-E61B-D324AAAB77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4D463477-003F-1357-1DED-3E617158C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86F98944-F679-AF08-2AB6-3D4F0974DD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CBC99B-B605-4D8C-B861-BF0185D1AC91}" type="slidenum">
              <a:rPr lang="en-AU" altLang="en-US" sz="1200" smtClean="0"/>
              <a:pPr/>
              <a:t>3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78467602-7BA6-D868-6F74-C600144BE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1E3A8CA0-24D6-F552-27F1-8AF3558F6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8BEFE22F-9CEB-D295-1267-F86F6D9E1D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DAFE81C-17F8-412D-902B-079A2B552782}" type="slidenum">
              <a:rPr lang="en-AU" altLang="en-US" sz="1200" smtClean="0"/>
              <a:pPr/>
              <a:t>50</a:t>
            </a:fld>
            <a:endParaRPr lang="en-AU" altLang="en-US" sz="1200"/>
          </a:p>
        </p:txBody>
      </p:sp>
    </p:spTree>
    <p:extLst>
      <p:ext uri="{BB962C8B-B14F-4D97-AF65-F5344CB8AC3E}">
        <p14:creationId xmlns:p14="http://schemas.microsoft.com/office/powerpoint/2010/main" val="408464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78467602-7BA6-D868-6F74-C600144BE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1E3A8CA0-24D6-F552-27F1-8AF3558F6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8BEFE22F-9CEB-D295-1267-F86F6D9E1D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DAFE81C-17F8-412D-902B-079A2B552782}" type="slidenum">
              <a:rPr lang="en-AU" altLang="en-US" sz="1200" smtClean="0"/>
              <a:pPr/>
              <a:t>51</a:t>
            </a:fld>
            <a:endParaRPr lang="en-AU" altLang="en-US" sz="1200"/>
          </a:p>
        </p:txBody>
      </p:sp>
    </p:spTree>
    <p:extLst>
      <p:ext uri="{BB962C8B-B14F-4D97-AF65-F5344CB8AC3E}">
        <p14:creationId xmlns:p14="http://schemas.microsoft.com/office/powerpoint/2010/main" val="14849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:a16="http://schemas.microsoft.com/office/drawing/2014/main" id="{8F4A2AD7-23B3-3A8C-46AF-3FE5889BF4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DC4D0902-DA8A-1371-C9C5-AD4620B29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There are opportunities for new discoveries.  New discoveries &amp; breakthroughs benefit your company and help make a name for yourself, making yourself valuable to the company.  But be careful, don’t get sidetracked, you still have a job to do (most of my breakthroughs have come from putting in extra yards outside normal work hours).  Also be careful if you are about to tread on toes.</a:t>
            </a:r>
          </a:p>
          <a:p>
            <a:r>
              <a:rPr lang="en-US" altLang="en-US"/>
              <a:t>Being observant &amp; objective becomes a habit.  One I brought with me to gold exploration.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8FD0518A-EB35-4236-8761-0BF63635C8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E526AC7-BC96-4A71-8ABC-2E5EAF87FB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446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8FD0518A-EB35-4236-8761-0BF63635C8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E526AC7-BC96-4A71-8ABC-2E5EAF87FB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3670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5FC46AFD-5E9D-49A1-75EB-A6C43767FB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608315D-C3F6-5ACD-4083-8EA5F21C8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34B57B10-DF57-03E7-3381-82990C7E3F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AA6434-D914-4164-B698-7616D4FD7AD0}" type="slidenum">
              <a:rPr lang="en-AU" altLang="en-US" sz="1200"/>
              <a:pPr/>
              <a:t>7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5FC46AFD-5E9D-49A1-75EB-A6C43767FB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608315D-C3F6-5ACD-4083-8EA5F21C8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34B57B10-DF57-03E7-3381-82990C7E3F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AA6434-D914-4164-B698-7616D4FD7AD0}" type="slidenum">
              <a:rPr lang="en-AU" altLang="en-US" sz="1200"/>
              <a:pPr/>
              <a:t>8</a:t>
            </a:fld>
            <a:endParaRPr lang="en-AU" altLang="en-US" sz="1200"/>
          </a:p>
        </p:txBody>
      </p:sp>
    </p:spTree>
    <p:extLst>
      <p:ext uri="{BB962C8B-B14F-4D97-AF65-F5344CB8AC3E}">
        <p14:creationId xmlns:p14="http://schemas.microsoft.com/office/powerpoint/2010/main" val="3418706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5FC46AFD-5E9D-49A1-75EB-A6C43767FB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608315D-C3F6-5ACD-4083-8EA5F21C8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34B57B10-DF57-03E7-3381-82990C7E3F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AA6434-D914-4164-B698-7616D4FD7AD0}" type="slidenum">
              <a:rPr lang="en-AU" altLang="en-US" sz="1200"/>
              <a:pPr/>
              <a:t>9</a:t>
            </a:fld>
            <a:endParaRPr lang="en-AU" altLang="en-US" sz="1200"/>
          </a:p>
        </p:txBody>
      </p:sp>
    </p:spTree>
    <p:extLst>
      <p:ext uri="{BB962C8B-B14F-4D97-AF65-F5344CB8AC3E}">
        <p14:creationId xmlns:p14="http://schemas.microsoft.com/office/powerpoint/2010/main" val="4078848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734B1E4B-2E6D-BBD7-22CB-F2529B6EBB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EFDEE049-CE75-8FAE-888D-679D35FF5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04FB7BCD-367F-50B8-CCE5-D0BA54EBC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680EB1-0901-48DB-988E-9CD7F5FDB689}" type="slidenum">
              <a:rPr lang="en-AU" altLang="en-US" sz="1200"/>
              <a:pPr/>
              <a:t>10</a:t>
            </a:fld>
            <a:endParaRPr lang="en-AU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3">
            <a:extLst>
              <a:ext uri="{FF2B5EF4-FFF2-40B4-BE49-F238E27FC236}">
                <a16:creationId xmlns:a16="http://schemas.microsoft.com/office/drawing/2014/main" id="{8A1EF3C8-DC54-4420-182E-A2CA8D63F265}"/>
              </a:ext>
            </a:extLst>
          </p:cNvPr>
          <p:cNvSpPr>
            <a:spLocks/>
          </p:cNvSpPr>
          <p:nvPr userDrawn="1"/>
        </p:nvSpPr>
        <p:spPr bwMode="auto">
          <a:xfrm>
            <a:off x="5651500" y="-23813"/>
            <a:ext cx="2913063" cy="6908801"/>
          </a:xfrm>
          <a:custGeom>
            <a:avLst/>
            <a:gdLst>
              <a:gd name="T0" fmla="*/ 2147483646 w 1835"/>
              <a:gd name="T1" fmla="*/ 2147483646 h 4352"/>
              <a:gd name="T2" fmla="*/ 2147483646 w 1835"/>
              <a:gd name="T3" fmla="*/ 0 h 4352"/>
              <a:gd name="T4" fmla="*/ 0 w 1835"/>
              <a:gd name="T5" fmla="*/ 2147483646 h 4352"/>
              <a:gd name="T6" fmla="*/ 2147483646 w 1835"/>
              <a:gd name="T7" fmla="*/ 2147483646 h 4352"/>
              <a:gd name="T8" fmla="*/ 2147483646 w 1835"/>
              <a:gd name="T9" fmla="*/ 2147483646 h 43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35" h="4352">
                <a:moveTo>
                  <a:pt x="1835" y="8"/>
                </a:moveTo>
                <a:lnTo>
                  <a:pt x="1019" y="0"/>
                </a:lnTo>
                <a:lnTo>
                  <a:pt x="0" y="4352"/>
                </a:lnTo>
                <a:lnTo>
                  <a:pt x="817" y="4352"/>
                </a:lnTo>
                <a:lnTo>
                  <a:pt x="1835" y="8"/>
                </a:lnTo>
                <a:close/>
              </a:path>
            </a:pathLst>
          </a:cu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E0AA507D-66F3-44E2-32EA-B13B305B6FC7}"/>
              </a:ext>
            </a:extLst>
          </p:cNvPr>
          <p:cNvSpPr>
            <a:spLocks/>
          </p:cNvSpPr>
          <p:nvPr userDrawn="1"/>
        </p:nvSpPr>
        <p:spPr bwMode="auto">
          <a:xfrm>
            <a:off x="-34925" y="1690688"/>
            <a:ext cx="9271000" cy="3830637"/>
          </a:xfrm>
          <a:custGeom>
            <a:avLst/>
            <a:gdLst>
              <a:gd name="T0" fmla="*/ 2147483646 w 5840"/>
              <a:gd name="T1" fmla="*/ 0 h 2413"/>
              <a:gd name="T2" fmla="*/ 0 w 5840"/>
              <a:gd name="T3" fmla="*/ 2147483646 h 2413"/>
              <a:gd name="T4" fmla="*/ 2147483646 w 5840"/>
              <a:gd name="T5" fmla="*/ 2147483646 h 2413"/>
              <a:gd name="T6" fmla="*/ 2147483646 w 5840"/>
              <a:gd name="T7" fmla="*/ 2147483646 h 2413"/>
              <a:gd name="T8" fmla="*/ 2147483646 w 5840"/>
              <a:gd name="T9" fmla="*/ 0 h 2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40" h="2413">
                <a:moveTo>
                  <a:pt x="15" y="0"/>
                </a:moveTo>
                <a:lnTo>
                  <a:pt x="0" y="831"/>
                </a:lnTo>
                <a:lnTo>
                  <a:pt x="5826" y="2413"/>
                </a:lnTo>
                <a:lnTo>
                  <a:pt x="5840" y="1618"/>
                </a:lnTo>
                <a:lnTo>
                  <a:pt x="15" y="0"/>
                </a:lnTo>
                <a:close/>
              </a:path>
            </a:pathLst>
          </a:cu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71A6535-586F-D206-2A0B-D2EEA4BBF2B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5CD5B19-6401-B944-DC59-D5A27DB58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ADB4DFB-5A21-CBD3-8B07-2F8D3DD8A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2B659-8187-40F9-972F-34CBBBCED7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721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AC10C85-F988-202D-A03A-248319A898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16134EA-7662-57A2-7FA3-88BC4D573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17AEDE4-DBD7-BD31-4E52-467B7743BD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D7E7-8DE9-4E07-BB63-BDB57DC733D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423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8AAC11A-E0C2-4BBE-B588-DE7724EE15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CD96370-760E-C009-29BC-D8BE70B496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2607645-4D37-C7C3-61BB-D85CB27E08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A84EA-5EF7-44B3-ABAF-350DC5E3BC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7132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59F4246-CBC6-7BFC-F438-85FD070119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C120460-531F-C615-7E4C-2580019B2B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2074D70-6410-D0B4-08ED-93C1844A56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B62CE-29D8-497F-BC53-E897FA854F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6763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6AA980C-1A89-2848-A32C-27F57F4F9A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F59ED4B-A26E-0873-9ABD-E671679F6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A8DF2F12-6117-D193-174F-EF01520473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D500C-12F3-4D8F-AF63-57E49F9E75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762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4F02F94-F495-635B-995C-56F20FB8B1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2752CCB-E70E-CCB2-124E-37DCDE97E1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8121E2-DC18-8CA9-E481-7963371F3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BDEB-9CB1-4589-A956-730C7FBE5D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113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7027E6B-065D-F7B1-2ED2-D553BCF704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3EF0C76-5A76-F9EE-D598-24EA7D5753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6005AAD-B8DF-7910-30FC-195F56F250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4F9B5-C1C3-462F-B593-455EAB101E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654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8CF919E-A151-A40B-BC46-1C1929ABC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49F53D0-78EB-504F-36F4-BF037CF264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4BC0D70-DC8A-0ED9-FE61-7C832636F3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64134-6341-47AB-BEF6-A4DE9A51FD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734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AEF3C76-7953-27F6-0434-E2CA880472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71D0B0B-8241-EDDF-9101-F26CD8EB7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59E93268-EC5A-195F-26D6-2A8E00E1E6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C7DB9-61CB-4847-96A3-3277F4151A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744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F460432-0144-AD19-7D6A-2EE6389EA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1C6BC0E-62DE-59EB-0A15-8D8834B6E8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BD8BEA8-6410-7B1F-D03F-5D077E7FB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8343-69D3-4794-AEBE-CDBAD8AE8F2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031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9B4FE6E-F2F9-ABB7-5C72-6E82C5CF2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1DD85280-195B-F293-2254-87437FB801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AE6353A1-49A3-AA60-A052-52C3EF160E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ECBC9-F50F-4EEC-9942-8C7014981F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637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EF3508B-8496-C466-EDE5-A32D31666B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74C0B5E-6C8A-4BDA-C74A-8584ED1250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4A88821-71A9-AC4C-F4B9-016C9DE679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F63BF-3C79-4F4C-B2D7-879B99FB5A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02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FB4498E-25C5-6E6B-DD65-2CF0AC888B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BFFBA4B-B80B-8925-68E4-8E2558BDAF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www.linex.com.au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E3FE957-20F5-0F0E-54DD-D68E4CBAB9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75CCF-1AAA-4EE6-ACCD-4446AE332F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551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3">
            <a:extLst>
              <a:ext uri="{FF2B5EF4-FFF2-40B4-BE49-F238E27FC236}">
                <a16:creationId xmlns:a16="http://schemas.microsoft.com/office/drawing/2014/main" id="{3DE556C0-9976-8DDE-D4A8-C8572993555E}"/>
              </a:ext>
            </a:extLst>
          </p:cNvPr>
          <p:cNvSpPr>
            <a:spLocks/>
          </p:cNvSpPr>
          <p:nvPr userDrawn="1"/>
        </p:nvSpPr>
        <p:spPr bwMode="auto">
          <a:xfrm>
            <a:off x="5651500" y="-23813"/>
            <a:ext cx="2913063" cy="6908801"/>
          </a:xfrm>
          <a:custGeom>
            <a:avLst/>
            <a:gdLst>
              <a:gd name="T0" fmla="*/ 2147483646 w 1835"/>
              <a:gd name="T1" fmla="*/ 2147483646 h 4352"/>
              <a:gd name="T2" fmla="*/ 2147483646 w 1835"/>
              <a:gd name="T3" fmla="*/ 0 h 4352"/>
              <a:gd name="T4" fmla="*/ 0 w 1835"/>
              <a:gd name="T5" fmla="*/ 2147483646 h 4352"/>
              <a:gd name="T6" fmla="*/ 2147483646 w 1835"/>
              <a:gd name="T7" fmla="*/ 2147483646 h 4352"/>
              <a:gd name="T8" fmla="*/ 2147483646 w 1835"/>
              <a:gd name="T9" fmla="*/ 2147483646 h 43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35" h="4352">
                <a:moveTo>
                  <a:pt x="1835" y="8"/>
                </a:moveTo>
                <a:lnTo>
                  <a:pt x="1019" y="0"/>
                </a:lnTo>
                <a:lnTo>
                  <a:pt x="0" y="4352"/>
                </a:lnTo>
                <a:lnTo>
                  <a:pt x="817" y="4352"/>
                </a:lnTo>
                <a:lnTo>
                  <a:pt x="1835" y="8"/>
                </a:lnTo>
                <a:close/>
              </a:path>
            </a:pathLst>
          </a:cu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1027" name="Freeform 12">
            <a:extLst>
              <a:ext uri="{FF2B5EF4-FFF2-40B4-BE49-F238E27FC236}">
                <a16:creationId xmlns:a16="http://schemas.microsoft.com/office/drawing/2014/main" id="{FB55ADF7-1D6C-A8BF-0605-5D5939295FE4}"/>
              </a:ext>
            </a:extLst>
          </p:cNvPr>
          <p:cNvSpPr>
            <a:spLocks/>
          </p:cNvSpPr>
          <p:nvPr userDrawn="1"/>
        </p:nvSpPr>
        <p:spPr bwMode="auto">
          <a:xfrm>
            <a:off x="-34925" y="1690688"/>
            <a:ext cx="9271000" cy="3830637"/>
          </a:xfrm>
          <a:custGeom>
            <a:avLst/>
            <a:gdLst>
              <a:gd name="T0" fmla="*/ 2147483646 w 5840"/>
              <a:gd name="T1" fmla="*/ 0 h 2413"/>
              <a:gd name="T2" fmla="*/ 0 w 5840"/>
              <a:gd name="T3" fmla="*/ 2147483646 h 2413"/>
              <a:gd name="T4" fmla="*/ 2147483646 w 5840"/>
              <a:gd name="T5" fmla="*/ 2147483646 h 2413"/>
              <a:gd name="T6" fmla="*/ 2147483646 w 5840"/>
              <a:gd name="T7" fmla="*/ 2147483646 h 2413"/>
              <a:gd name="T8" fmla="*/ 2147483646 w 5840"/>
              <a:gd name="T9" fmla="*/ 0 h 2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40" h="2413">
                <a:moveTo>
                  <a:pt x="15" y="0"/>
                </a:moveTo>
                <a:lnTo>
                  <a:pt x="0" y="831"/>
                </a:lnTo>
                <a:lnTo>
                  <a:pt x="5826" y="2413"/>
                </a:lnTo>
                <a:lnTo>
                  <a:pt x="5840" y="1618"/>
                </a:lnTo>
                <a:lnTo>
                  <a:pt x="15" y="0"/>
                </a:lnTo>
                <a:close/>
              </a:path>
            </a:pathLst>
          </a:cu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BE615990-233E-3EA5-D301-1136A9769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767306D9-B7F2-1244-9DAB-0C16C0F465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50484A2B-D312-B08A-0E04-F6E0C0A208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4498BBF7-D9CB-8172-DA0C-DE961DC092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95EA4766-8A82-44A3-928A-B1EC412AD9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32" name="Rectangle 11">
            <a:extLst>
              <a:ext uri="{FF2B5EF4-FFF2-40B4-BE49-F238E27FC236}">
                <a16:creationId xmlns:a16="http://schemas.microsoft.com/office/drawing/2014/main" id="{CAA0D3DF-13EE-6740-CB9A-A72F7B96C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  <p:sldLayoutId id="2147485191" r:id="rId12"/>
    <p:sldLayoutId id="2147485192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Arial" panose="020B0604020202020204" pitchFamily="34" charset="0"/>
        <a:buChar char="•"/>
        <a:defRPr sz="28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Arial" panose="020B0604020202020204" pitchFamily="34" charset="0"/>
        <a:buChar char="•"/>
        <a:defRPr sz="20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D49A6A6-5869-3600-515B-47BF0722E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7697"/>
            <a:ext cx="91440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33547801-9B4B-C6AE-7166-0DEA61185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64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How far did my fault move?</a:t>
            </a:r>
            <a:br>
              <a:rPr lang="en-US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Plus other conundrums you can solve with stratigraphy.</a:t>
            </a:r>
            <a:endParaRPr lang="en-GB" sz="28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73BB20-0171-90FE-7C83-3A668F23A772}"/>
              </a:ext>
            </a:extLst>
          </p:cNvPr>
          <p:cNvSpPr txBox="1"/>
          <p:nvPr/>
        </p:nvSpPr>
        <p:spPr>
          <a:xfrm>
            <a:off x="3212365" y="1406386"/>
            <a:ext cx="27192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AU" altLang="en-US" b="0" dirty="0">
                <a:latin typeface="Verdana" panose="020B0604030504040204" pitchFamily="34" charset="0"/>
                <a:ea typeface="Verdana" panose="020B0604030504040204" pitchFamily="34" charset="0"/>
              </a:rPr>
              <a:t>Rodney Boucher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AU" altLang="en-US" sz="2000" b="0" dirty="0">
                <a:latin typeface="Verdana" panose="020B0604030504040204" pitchFamily="34" charset="0"/>
                <a:ea typeface="Verdana" panose="020B0604030504040204" pitchFamily="34" charset="0"/>
              </a:rPr>
              <a:t>Linex Pty Ltd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AU" altLang="en-US" sz="2000" b="0" dirty="0">
                <a:latin typeface="Verdana" panose="020B0604030504040204" pitchFamily="34" charset="0"/>
                <a:ea typeface="Verdana" panose="020B0604030504040204" pitchFamily="34" charset="0"/>
              </a:rPr>
              <a:t>27/3/24</a:t>
            </a:r>
          </a:p>
          <a:p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D0EA44D-BAC3-13CD-5AF7-4F5950F68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1628800"/>
            <a:ext cx="3212364" cy="281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>
            <a:extLst>
              <a:ext uri="{FF2B5EF4-FFF2-40B4-BE49-F238E27FC236}">
                <a16:creationId xmlns:a16="http://schemas.microsoft.com/office/drawing/2014/main" id="{0FD30AF4-8646-4204-AF25-A043A5D3F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341313"/>
            <a:ext cx="52562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Lord Nelson Mine, St Arnaud</a:t>
            </a:r>
            <a:endParaRPr lang="en-GB" sz="28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9699" name="Picture 12">
            <a:extLst>
              <a:ext uri="{FF2B5EF4-FFF2-40B4-BE49-F238E27FC236}">
                <a16:creationId xmlns:a16="http://schemas.microsoft.com/office/drawing/2014/main" id="{CC584D6E-3162-F225-F817-BDDD5BE07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278188"/>
            <a:ext cx="5124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3">
            <a:extLst>
              <a:ext uri="{FF2B5EF4-FFF2-40B4-BE49-F238E27FC236}">
                <a16:creationId xmlns:a16="http://schemas.microsoft.com/office/drawing/2014/main" id="{A37D864D-B039-1EB4-5A89-880E0559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-7938"/>
            <a:ext cx="3836987" cy="4732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Rectangle 15">
            <a:extLst>
              <a:ext uri="{FF2B5EF4-FFF2-40B4-BE49-F238E27FC236}">
                <a16:creationId xmlns:a16="http://schemas.microsoft.com/office/drawing/2014/main" id="{37F80695-98EA-14EC-6DAD-5C587E2E8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989138"/>
            <a:ext cx="554513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sz="2000" b="0"/>
              <a:t>Production 284,000 oz 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sz="1600" b="0"/>
              <a:t>(74% of the goldfield) </a:t>
            </a:r>
            <a:endParaRPr lang="en-US" altLang="en-US" sz="1600" b="0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59A77093-1C85-5F88-EEA7-7B623747D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4921250"/>
            <a:ext cx="377666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sz="1800" b="0" dirty="0"/>
              <a:t>Was most of St Arnaud’s gold in one mine? 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sz="1800" b="0" dirty="0"/>
              <a:t>Or was most of St Arnaud’s talent in one mine?</a:t>
            </a:r>
            <a:endParaRPr lang="en-US" altLang="en-US" sz="1400" b="0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40F2399-118C-7F29-96DE-4405107F6BEE}"/>
              </a:ext>
            </a:extLst>
          </p:cNvPr>
          <p:cNvCxnSpPr>
            <a:cxnSpLocks/>
          </p:cNvCxnSpPr>
          <p:nvPr/>
        </p:nvCxnSpPr>
        <p:spPr bwMode="auto">
          <a:xfrm flipV="1">
            <a:off x="8388424" y="3501008"/>
            <a:ext cx="288032" cy="21602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1">
            <a:extLst>
              <a:ext uri="{FF2B5EF4-FFF2-40B4-BE49-F238E27FC236}">
                <a16:creationId xmlns:a16="http://schemas.microsoft.com/office/drawing/2014/main" id="{451B2BB1-D962-AA54-5A1D-0F828A327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4564"/>
            <a:ext cx="2575683" cy="687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Rectangle 4">
            <a:extLst>
              <a:ext uri="{FF2B5EF4-FFF2-40B4-BE49-F238E27FC236}">
                <a16:creationId xmlns:a16="http://schemas.microsoft.com/office/drawing/2014/main" id="{0FD30AF4-8646-4204-AF25-A043A5D3F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770413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Lansell’s statue</a:t>
            </a:r>
            <a:endParaRPr lang="en-GB" sz="28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ACAFC98-C622-A2CF-C752-5CBBC142D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981200"/>
            <a:ext cx="5040560" cy="4616450"/>
          </a:xfrm>
        </p:spPr>
        <p:txBody>
          <a:bodyPr/>
          <a:lstStyle/>
          <a:p>
            <a:r>
              <a:rPr lang="en-US" dirty="0"/>
              <a:t>Where are all the other statues?</a:t>
            </a:r>
          </a:p>
          <a:p>
            <a:pPr lvl="1"/>
            <a:r>
              <a:rPr lang="en-US" dirty="0"/>
              <a:t>Celebrating success</a:t>
            </a:r>
          </a:p>
          <a:p>
            <a:pPr lvl="1"/>
            <a:r>
              <a:rPr lang="en-US" dirty="0"/>
              <a:t>Celebrating discoverer’s</a:t>
            </a:r>
          </a:p>
          <a:p>
            <a:r>
              <a:rPr lang="en-US" dirty="0"/>
              <a:t>Downward spiral – failing to demonstrate value to the company, industry and society?</a:t>
            </a:r>
          </a:p>
        </p:txBody>
      </p:sp>
    </p:spTree>
    <p:extLst>
      <p:ext uri="{BB962C8B-B14F-4D97-AF65-F5344CB8AC3E}">
        <p14:creationId xmlns:p14="http://schemas.microsoft.com/office/powerpoint/2010/main" val="3415826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37E909-7DA5-895D-385A-C790C19CB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8" y="1480302"/>
            <a:ext cx="8754615" cy="5249111"/>
          </a:xfrm>
          <a:prstGeom prst="rect">
            <a:avLst/>
          </a:prstGeom>
        </p:spPr>
      </p:pic>
      <p:sp>
        <p:nvSpPr>
          <p:cNvPr id="204804" name="Rectangle 4">
            <a:extLst>
              <a:ext uri="{FF2B5EF4-FFF2-40B4-BE49-F238E27FC236}">
                <a16:creationId xmlns:a16="http://schemas.microsoft.com/office/drawing/2014/main" id="{73AECB91-122A-4169-B234-BAC3D72FD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13" y="0"/>
            <a:ext cx="9144000" cy="1700213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>
                <a:cs typeface="+mj-cs"/>
              </a:rPr>
              <a:t>Goldfield production</a:t>
            </a:r>
            <a:endParaRPr lang="en-US" dirty="0">
              <a:cs typeface="+mj-cs"/>
            </a:endParaRPr>
          </a:p>
        </p:txBody>
      </p:sp>
      <p:sp>
        <p:nvSpPr>
          <p:cNvPr id="35845" name="TextBox 4">
            <a:extLst>
              <a:ext uri="{FF2B5EF4-FFF2-40B4-BE49-F238E27FC236}">
                <a16:creationId xmlns:a16="http://schemas.microsoft.com/office/drawing/2014/main" id="{0AF1C2BB-90CB-0D93-4F09-2396786C4DB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33375" y="3813175"/>
            <a:ext cx="14303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100">
                <a:solidFill>
                  <a:schemeClr val="bg2"/>
                </a:solidFill>
              </a:rPr>
              <a:t>Production (oz)</a:t>
            </a:r>
          </a:p>
        </p:txBody>
      </p:sp>
      <p:sp>
        <p:nvSpPr>
          <p:cNvPr id="35846" name="Text Box 8">
            <a:extLst>
              <a:ext uri="{FF2B5EF4-FFF2-40B4-BE49-F238E27FC236}">
                <a16:creationId xmlns:a16="http://schemas.microsoft.com/office/drawing/2014/main" id="{D8054AE0-DA17-57B2-7022-DF8B7CB00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421438"/>
            <a:ext cx="1493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400">
                <a:solidFill>
                  <a:schemeClr val="bg2"/>
                </a:solidFill>
                <a:latin typeface="Verdana Ref" pitchFamily="32" charset="0"/>
              </a:rPr>
              <a:t>Phillips et al 2003</a:t>
            </a:r>
            <a:endParaRPr lang="en-US" altLang="en-US" sz="1400">
              <a:solidFill>
                <a:schemeClr val="bg2"/>
              </a:solidFill>
              <a:latin typeface="Verdana Ref" pitchFamily="32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F4664DF-E5D0-E96C-4249-CA1A45C777E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55776" y="4797152"/>
            <a:ext cx="0" cy="288032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3B6331-E0E2-3626-8A32-862181655B75}"/>
              </a:ext>
            </a:extLst>
          </p:cNvPr>
          <p:cNvSpPr txBox="1"/>
          <p:nvPr/>
        </p:nvSpPr>
        <p:spPr>
          <a:xfrm>
            <a:off x="6876256" y="4038163"/>
            <a:ext cx="188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+ Fosterville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+ Costerfield</a:t>
            </a:r>
            <a:endParaRPr lang="en-A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0B058C-4860-D8CD-7D3F-AD93D79F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851" y="3400317"/>
            <a:ext cx="5501279" cy="3298469"/>
          </a:xfrm>
          <a:prstGeom prst="rect">
            <a:avLst/>
          </a:prstGeom>
        </p:spPr>
      </p:pic>
      <p:sp>
        <p:nvSpPr>
          <p:cNvPr id="204804" name="Rectangle 4">
            <a:extLst>
              <a:ext uri="{FF2B5EF4-FFF2-40B4-BE49-F238E27FC236}">
                <a16:creationId xmlns:a16="http://schemas.microsoft.com/office/drawing/2014/main" id="{73AECB91-122A-4169-B234-BAC3D72FD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13" y="0"/>
            <a:ext cx="9144000" cy="1700213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>
                <a:cs typeface="+mj-cs"/>
              </a:rPr>
              <a:t>Exploration of historic goldfields</a:t>
            </a:r>
            <a:endParaRPr lang="en-US" dirty="0"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315A4-2A53-184D-5A5B-AD099FB63930}"/>
              </a:ext>
            </a:extLst>
          </p:cNvPr>
          <p:cNvSpPr txBox="1"/>
          <p:nvPr/>
        </p:nvSpPr>
        <p:spPr>
          <a:xfrm>
            <a:off x="204568" y="2060848"/>
            <a:ext cx="8039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Verdana" panose="020B0604030504040204" pitchFamily="34" charset="0"/>
                <a:ea typeface="Verdana" panose="020B0604030504040204" pitchFamily="34" charset="0"/>
              </a:rPr>
              <a:t>Can we consider historic goldfields as geochemically defined targets?</a:t>
            </a:r>
            <a:endParaRPr lang="en-AU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2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8E54A7-C04C-6351-D33F-E33386865FF7}"/>
              </a:ext>
            </a:extLst>
          </p:cNvPr>
          <p:cNvSpPr/>
          <p:nvPr/>
        </p:nvSpPr>
        <p:spPr bwMode="auto">
          <a:xfrm>
            <a:off x="0" y="3140968"/>
            <a:ext cx="9144000" cy="3717032"/>
          </a:xfrm>
          <a:prstGeom prst="rect">
            <a:avLst/>
          </a:pr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6DF77-B538-20EA-A6AF-B6BA3CF0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geochemical anomalies</a:t>
            </a:r>
            <a:endParaRPr lang="en-A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C33743-0AC1-0183-93AC-2967479A026F}"/>
              </a:ext>
            </a:extLst>
          </p:cNvPr>
          <p:cNvSpPr/>
          <p:nvPr/>
        </p:nvSpPr>
        <p:spPr bwMode="auto">
          <a:xfrm>
            <a:off x="323528" y="2492896"/>
            <a:ext cx="2016224" cy="129614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2834BC-D397-E957-8820-E26EB0A74927}"/>
              </a:ext>
            </a:extLst>
          </p:cNvPr>
          <p:cNvSpPr/>
          <p:nvPr/>
        </p:nvSpPr>
        <p:spPr bwMode="auto">
          <a:xfrm>
            <a:off x="3491880" y="3068960"/>
            <a:ext cx="2016224" cy="129614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D0BFE4-BEEC-2ECE-AEEF-D9F1CEB63C5B}"/>
              </a:ext>
            </a:extLst>
          </p:cNvPr>
          <p:cNvSpPr/>
          <p:nvPr/>
        </p:nvSpPr>
        <p:spPr bwMode="auto">
          <a:xfrm>
            <a:off x="6298670" y="1991754"/>
            <a:ext cx="2016224" cy="129614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0B40A-BDAD-C2A7-EE10-D823BF220FED}"/>
              </a:ext>
            </a:extLst>
          </p:cNvPr>
          <p:cNvSpPr txBox="1"/>
          <p:nvPr/>
        </p:nvSpPr>
        <p:spPr>
          <a:xfrm>
            <a:off x="8359178" y="2920217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Surface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F8EFE4-9929-2B3A-A57D-D01471C279E0}"/>
              </a:ext>
            </a:extLst>
          </p:cNvPr>
          <p:cNvSpPr txBox="1"/>
          <p:nvPr/>
        </p:nvSpPr>
        <p:spPr>
          <a:xfrm>
            <a:off x="8820472" y="2507475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997A4-B457-C1CF-4B1F-00D6DF25362E}"/>
              </a:ext>
            </a:extLst>
          </p:cNvPr>
          <p:cNvSpPr txBox="1"/>
          <p:nvPr/>
        </p:nvSpPr>
        <p:spPr>
          <a:xfrm>
            <a:off x="-34136" y="2638178"/>
            <a:ext cx="285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B592F9-B6D1-9248-3280-2739D18D7E64}"/>
              </a:ext>
            </a:extLst>
          </p:cNvPr>
          <p:cNvSpPr txBox="1"/>
          <p:nvPr/>
        </p:nvSpPr>
        <p:spPr>
          <a:xfrm>
            <a:off x="8356605" y="5661248"/>
            <a:ext cx="737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1000m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37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8E54A7-C04C-6351-D33F-E33386865FF7}"/>
              </a:ext>
            </a:extLst>
          </p:cNvPr>
          <p:cNvSpPr/>
          <p:nvPr/>
        </p:nvSpPr>
        <p:spPr bwMode="auto">
          <a:xfrm>
            <a:off x="0" y="3140968"/>
            <a:ext cx="9144000" cy="3717032"/>
          </a:xfrm>
          <a:prstGeom prst="rect">
            <a:avLst/>
          </a:pr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6DF77-B538-20EA-A6AF-B6BA3CF0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geochemical anomalies</a:t>
            </a:r>
            <a:endParaRPr lang="en-A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C33743-0AC1-0183-93AC-2967479A026F}"/>
              </a:ext>
            </a:extLst>
          </p:cNvPr>
          <p:cNvSpPr/>
          <p:nvPr/>
        </p:nvSpPr>
        <p:spPr bwMode="auto">
          <a:xfrm rot="20517627">
            <a:off x="318575" y="3278946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0B40A-BDAD-C2A7-EE10-D823BF220FED}"/>
              </a:ext>
            </a:extLst>
          </p:cNvPr>
          <p:cNvSpPr txBox="1"/>
          <p:nvPr/>
        </p:nvSpPr>
        <p:spPr>
          <a:xfrm>
            <a:off x="8359178" y="2920217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Surface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F8EFE4-9929-2B3A-A57D-D01471C279E0}"/>
              </a:ext>
            </a:extLst>
          </p:cNvPr>
          <p:cNvSpPr txBox="1"/>
          <p:nvPr/>
        </p:nvSpPr>
        <p:spPr>
          <a:xfrm>
            <a:off x="8820472" y="2507475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997A4-B457-C1CF-4B1F-00D6DF25362E}"/>
              </a:ext>
            </a:extLst>
          </p:cNvPr>
          <p:cNvSpPr txBox="1"/>
          <p:nvPr/>
        </p:nvSpPr>
        <p:spPr>
          <a:xfrm>
            <a:off x="-34136" y="2638178"/>
            <a:ext cx="285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B592F9-B6D1-9248-3280-2739D18D7E64}"/>
              </a:ext>
            </a:extLst>
          </p:cNvPr>
          <p:cNvSpPr txBox="1"/>
          <p:nvPr/>
        </p:nvSpPr>
        <p:spPr>
          <a:xfrm>
            <a:off x="8356605" y="5661248"/>
            <a:ext cx="737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1000m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57128F-FD30-96CB-82AC-3C6955B57621}"/>
              </a:ext>
            </a:extLst>
          </p:cNvPr>
          <p:cNvSpPr/>
          <p:nvPr/>
        </p:nvSpPr>
        <p:spPr bwMode="auto">
          <a:xfrm rot="20517627">
            <a:off x="341882" y="2162624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7D5BA9-D53D-DB44-1A28-2B46E2E5B718}"/>
              </a:ext>
            </a:extLst>
          </p:cNvPr>
          <p:cNvSpPr/>
          <p:nvPr/>
        </p:nvSpPr>
        <p:spPr bwMode="auto">
          <a:xfrm rot="20517627">
            <a:off x="341882" y="4382374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2EC3E4-A521-1E70-3593-76C45C625E33}"/>
              </a:ext>
            </a:extLst>
          </p:cNvPr>
          <p:cNvSpPr/>
          <p:nvPr/>
        </p:nvSpPr>
        <p:spPr bwMode="auto">
          <a:xfrm rot="20517627">
            <a:off x="291385" y="5628784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CDF2D8-DD07-8CA4-F5DF-ACEF07EBA382}"/>
              </a:ext>
            </a:extLst>
          </p:cNvPr>
          <p:cNvSpPr/>
          <p:nvPr/>
        </p:nvSpPr>
        <p:spPr bwMode="auto">
          <a:xfrm>
            <a:off x="5220072" y="2920217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12C74E-677C-1ADA-0C7F-3268E42BBBDD}"/>
              </a:ext>
            </a:extLst>
          </p:cNvPr>
          <p:cNvSpPr/>
          <p:nvPr/>
        </p:nvSpPr>
        <p:spPr bwMode="auto">
          <a:xfrm>
            <a:off x="5220072" y="3886207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F4F597-C241-4175-ED96-35C777AC1DB4}"/>
              </a:ext>
            </a:extLst>
          </p:cNvPr>
          <p:cNvSpPr/>
          <p:nvPr/>
        </p:nvSpPr>
        <p:spPr bwMode="auto">
          <a:xfrm>
            <a:off x="5220071" y="4894319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55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  <p:bldP spid="5" grpId="0" animBg="1"/>
      <p:bldP spid="6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43CC35-8C52-FE1F-74D5-8506E7481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093" y="3645025"/>
            <a:ext cx="5213247" cy="3125770"/>
          </a:xfrm>
          <a:prstGeom prst="rect">
            <a:avLst/>
          </a:prstGeom>
        </p:spPr>
      </p:pic>
      <p:sp>
        <p:nvSpPr>
          <p:cNvPr id="204804" name="Rectangle 4">
            <a:extLst>
              <a:ext uri="{FF2B5EF4-FFF2-40B4-BE49-F238E27FC236}">
                <a16:creationId xmlns:a16="http://schemas.microsoft.com/office/drawing/2014/main" id="{73AECB91-122A-4169-B234-BAC3D72FD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13" y="0"/>
            <a:ext cx="9144000" cy="1700213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>
                <a:cs typeface="+mj-cs"/>
              </a:rPr>
              <a:t>Exploration of historic goldfields</a:t>
            </a:r>
            <a:endParaRPr lang="en-US" dirty="0"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315A4-2A53-184D-5A5B-AD099FB63930}"/>
              </a:ext>
            </a:extLst>
          </p:cNvPr>
          <p:cNvSpPr txBox="1"/>
          <p:nvPr/>
        </p:nvSpPr>
        <p:spPr>
          <a:xfrm>
            <a:off x="204568" y="1556792"/>
            <a:ext cx="8039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Verdana" panose="020B0604030504040204" pitchFamily="34" charset="0"/>
                <a:ea typeface="Verdana" panose="020B0604030504040204" pitchFamily="34" charset="0"/>
              </a:rPr>
              <a:t>How do we best explore?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Verdana" panose="020B0604030504040204" pitchFamily="34" charset="0"/>
                <a:ea typeface="Verdana" panose="020B0604030504040204" pitchFamily="34" charset="0"/>
              </a:rPr>
              <a:t>How many valid drillholes are required for a valid test?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Verdana" panose="020B0604030504040204" pitchFamily="34" charset="0"/>
                <a:ea typeface="Verdana" panose="020B0604030504040204" pitchFamily="34" charset="0"/>
              </a:rPr>
              <a:t>How do we evaluate the drillholes?</a:t>
            </a:r>
            <a:endParaRPr lang="en-AU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9C2F035-F864-3B53-601D-9657B0ED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5273"/>
            <a:ext cx="1259632" cy="3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541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TURBIDITE*-HOSTED GOLD DEPOSITS**</a:t>
            </a:r>
            <a:endParaRPr lang="en-AU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69710BF-C132-FE0D-D5AC-BA1093938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6021288"/>
            <a:ext cx="34285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b="0" dirty="0">
                <a:latin typeface="Verdana Ref"/>
              </a:rPr>
              <a:t>*Deep marine sediments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b="0" dirty="0">
                <a:latin typeface="Verdana Ref"/>
              </a:rPr>
              <a:t>**Low strain, sandy turbidites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2000" b="0" dirty="0">
              <a:latin typeface="Verdana Ref"/>
            </a:endParaRPr>
          </a:p>
        </p:txBody>
      </p:sp>
    </p:spTree>
    <p:extLst>
      <p:ext uri="{BB962C8B-B14F-4D97-AF65-F5344CB8AC3E}">
        <p14:creationId xmlns:p14="http://schemas.microsoft.com/office/powerpoint/2010/main" val="3972585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>
            <a:extLst>
              <a:ext uri="{FF2B5EF4-FFF2-40B4-BE49-F238E27FC236}">
                <a16:creationId xmlns:a16="http://schemas.microsoft.com/office/drawing/2014/main" id="{0FD30AF4-8646-4204-AF25-A043A5D3F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41313"/>
            <a:ext cx="9001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de-CH" sz="36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2001: The problem</a:t>
            </a:r>
            <a:endParaRPr lang="en-GB" sz="36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3AD18-4777-4C3D-A438-2D86FF206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44" y="1539843"/>
            <a:ext cx="5459524" cy="4121405"/>
          </a:xfrm>
          <a:prstGeom prst="rect">
            <a:avLst/>
          </a:prstGeom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A4AA175C-2F85-42D2-B8F2-3C1AE3BE0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00" y="1475451"/>
            <a:ext cx="3585044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AU" altLang="en-US" sz="2800" b="0" dirty="0">
                <a:latin typeface="Verdana Ref" pitchFamily="34" charset="0"/>
              </a:rPr>
              <a:t>Beds could be seen to run the length of pits but could not be correlated between drill holes</a:t>
            </a:r>
          </a:p>
          <a:p>
            <a:pPr lvl="1" eaLnBrk="1" hangingPunct="1">
              <a:buFontTx/>
              <a:buNone/>
            </a:pPr>
            <a:endParaRPr lang="en-AU" altLang="en-US" sz="2400" b="0" dirty="0">
              <a:latin typeface="Verdana Ref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6BD02337-4E66-471F-966F-C0B8DC914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766" y="5255113"/>
            <a:ext cx="26100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rgbClr val="00B0F0"/>
                </a:solidFill>
              </a:rPr>
              <a:t>Fosterville Pit 2003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5580062" cy="1143000"/>
          </a:xfrm>
        </p:spPr>
        <p:txBody>
          <a:bodyPr/>
          <a:lstStyle/>
          <a:p>
            <a:r>
              <a:rPr lang="en-US" dirty="0"/>
              <a:t>Understanding faults??</a:t>
            </a:r>
            <a:endParaRPr lang="en-AU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1E56942-AEDE-E9E1-EE11-3436CB4ED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2" y="0"/>
            <a:ext cx="3600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1C017FEC-F318-0071-0406-00FF8830D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6105490"/>
            <a:ext cx="34137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b="0" dirty="0">
                <a:latin typeface="Verdana Ref"/>
              </a:rPr>
              <a:t>Fosterville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b="0" dirty="0" err="1">
                <a:latin typeface="Verdana Ref"/>
              </a:rPr>
              <a:t>McConachy</a:t>
            </a:r>
            <a:r>
              <a:rPr lang="en-AU" altLang="en-US" sz="2000" b="0" dirty="0">
                <a:latin typeface="Verdana Ref"/>
              </a:rPr>
              <a:t> &amp; </a:t>
            </a:r>
            <a:r>
              <a:rPr lang="en-AU" altLang="en-US" sz="2000" b="0" dirty="0" err="1">
                <a:latin typeface="Verdana Ref"/>
              </a:rPr>
              <a:t>Swensson</a:t>
            </a:r>
            <a:r>
              <a:rPr lang="en-AU" altLang="en-US" sz="2000" b="0" dirty="0">
                <a:latin typeface="Verdana Ref"/>
              </a:rPr>
              <a:t>, 1990</a:t>
            </a:r>
          </a:p>
        </p:txBody>
      </p:sp>
    </p:spTree>
    <p:extLst>
      <p:ext uri="{BB962C8B-B14F-4D97-AF65-F5344CB8AC3E}">
        <p14:creationId xmlns:p14="http://schemas.microsoft.com/office/powerpoint/2010/main" val="203725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658A4E84-4CEB-2411-EF0C-6C1CBF274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782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Rectangle 2">
            <a:extLst>
              <a:ext uri="{FF2B5EF4-FFF2-40B4-BE49-F238E27FC236}">
                <a16:creationId xmlns:a16="http://schemas.microsoft.com/office/drawing/2014/main" id="{E57F596B-F03D-1F5A-7FB5-A19EC499C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AU" sz="4000" dirty="0"/>
              <a:t>Dr Rodney Boucher</a:t>
            </a:r>
            <a:endParaRPr lang="en-US" sz="4000" dirty="0"/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EC5111EC-671A-E29E-F28F-5AE3CEC58A7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-36513" y="5157788"/>
            <a:ext cx="9036051" cy="180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AU" sz="1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1994-1997: Petroleum Geology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sz="1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1997-Present: Linex Pty Ltd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AU" sz="1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Turbidites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AU" sz="1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IOCGU, U, Porphyry, VHMS, Geothermal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sz="1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2000-Present: La Trobe Uni Bendigo.  Geology of Gold.  TESEP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sz="1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2004-Present: AIG Victoria</a:t>
            </a:r>
          </a:p>
        </p:txBody>
      </p:sp>
      <p:sp>
        <p:nvSpPr>
          <p:cNvPr id="25605" name="TextBox 5">
            <a:extLst>
              <a:ext uri="{FF2B5EF4-FFF2-40B4-BE49-F238E27FC236}">
                <a16:creationId xmlns:a16="http://schemas.microsoft.com/office/drawing/2014/main" id="{91D7CEE8-6A50-24D5-A34B-8C1BAA9E2801}"/>
              </a:ext>
            </a:extLst>
          </p:cNvPr>
          <p:cNvSpPr txBox="1">
            <a:spLocks noChangeArrowheads="1"/>
          </p:cNvSpPr>
          <p:nvPr/>
        </p:nvSpPr>
        <p:spPr bwMode="auto">
          <a:xfrm rot="-1552401">
            <a:off x="3533775" y="1957388"/>
            <a:ext cx="37306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6000">
                <a:solidFill>
                  <a:srgbClr val="C00000"/>
                </a:solidFill>
                <a:latin typeface="Times New Roman" panose="02020603050405020304" pitchFamily="18" charset="0"/>
              </a:rPr>
              <a:t>25 years of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6000">
                <a:solidFill>
                  <a:srgbClr val="C00000"/>
                </a:solidFill>
                <a:latin typeface="Times New Roman" panose="02020603050405020304" pitchFamily="18" charset="0"/>
              </a:rPr>
              <a:t>turbidites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1B04EB-6A6B-CB6F-C23F-66F6D40B6D7E}"/>
              </a:ext>
            </a:extLst>
          </p:cNvPr>
          <p:cNvSpPr/>
          <p:nvPr/>
        </p:nvSpPr>
        <p:spPr bwMode="auto">
          <a:xfrm>
            <a:off x="7591425" y="6130925"/>
            <a:ext cx="71438" cy="71438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0DD17C-BD9E-2AF4-D7DC-9F672C91A04D}"/>
              </a:ext>
            </a:extLst>
          </p:cNvPr>
          <p:cNvGrpSpPr>
            <a:grpSpLocks/>
          </p:cNvGrpSpPr>
          <p:nvPr/>
        </p:nvGrpSpPr>
        <p:grpSpPr bwMode="auto">
          <a:xfrm>
            <a:off x="9405826" y="4437112"/>
            <a:ext cx="2190974" cy="2203276"/>
            <a:chOff x="3185042" y="1417"/>
            <a:chExt cx="5953956" cy="6420746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1955B6E1-C50F-43FC-9B2A-FC001EE90C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042" y="1417"/>
              <a:ext cx="5953956" cy="6420746"/>
              <a:chOff x="3069324" y="115266"/>
              <a:chExt cx="5953956" cy="6420746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7E42D37D-B589-0B29-E712-E1B47E082E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9324" y="115266"/>
                <a:ext cx="5953956" cy="6420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8A3AEBE9-03FC-37FB-4357-9E42AD922D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7246" y="6062123"/>
                <a:ext cx="2619741" cy="323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359974C-6E9B-443A-B306-B2BBF6CDF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2964" y="5074452"/>
              <a:ext cx="5901614" cy="1197717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80000"/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AU" altLang="en-US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32121D4C-4D3F-F818-495A-8BC532B7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5893" y="4149080"/>
            <a:ext cx="3491880" cy="166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>
            <a:extLst>
              <a:ext uri="{FF2B5EF4-FFF2-40B4-BE49-F238E27FC236}">
                <a16:creationId xmlns:a16="http://schemas.microsoft.com/office/drawing/2014/main" id="{ACFEF468-1FBB-3EBB-44A1-01D566B53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41313"/>
            <a:ext cx="9001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Turbidite </a:t>
            </a:r>
          </a:p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research \ knowledge \ exploration</a:t>
            </a:r>
            <a:endParaRPr lang="en-GB" sz="28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5843" name="Freeform: Shape 1">
            <a:extLst>
              <a:ext uri="{FF2B5EF4-FFF2-40B4-BE49-F238E27FC236}">
                <a16:creationId xmlns:a16="http://schemas.microsoft.com/office/drawing/2014/main" id="{8166F7FE-A172-DBB2-8B05-E28F9F1E2034}"/>
              </a:ext>
            </a:extLst>
          </p:cNvPr>
          <p:cNvSpPr>
            <a:spLocks/>
          </p:cNvSpPr>
          <p:nvPr/>
        </p:nvSpPr>
        <p:spPr bwMode="auto">
          <a:xfrm>
            <a:off x="1979613" y="2152650"/>
            <a:ext cx="5437187" cy="4156075"/>
          </a:xfrm>
          <a:custGeom>
            <a:avLst/>
            <a:gdLst>
              <a:gd name="T0" fmla="*/ 0 w 7148945"/>
              <a:gd name="T1" fmla="*/ 0 h 4156364"/>
              <a:gd name="T2" fmla="*/ 0 w 7148945"/>
              <a:gd name="T3" fmla="*/ 4155497 h 4156364"/>
              <a:gd name="T4" fmla="*/ 2391981 w 7148945"/>
              <a:gd name="T5" fmla="*/ 4155497 h 41563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148945" h="4156364">
                <a:moveTo>
                  <a:pt x="0" y="0"/>
                </a:moveTo>
                <a:lnTo>
                  <a:pt x="0" y="4156364"/>
                </a:lnTo>
                <a:lnTo>
                  <a:pt x="7148945" y="4156364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89089E16-CBC7-090E-DC10-75C717AA2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6213" y="5768975"/>
            <a:ext cx="1296987" cy="5397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2400">
              <a:latin typeface="Times New Roman" panose="02020603050405020304" pitchFamily="18" charset="0"/>
            </a:endParaRPr>
          </a:p>
        </p:txBody>
      </p:sp>
      <p:sp>
        <p:nvSpPr>
          <p:cNvPr id="35845" name="Rectangle 11">
            <a:extLst>
              <a:ext uri="{FF2B5EF4-FFF2-40B4-BE49-F238E27FC236}">
                <a16:creationId xmlns:a16="http://schemas.microsoft.com/office/drawing/2014/main" id="{2EB3164F-8099-4947-5911-653F76623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0" y="2384425"/>
            <a:ext cx="1295400" cy="39243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2400">
              <a:latin typeface="Times New Roman" panose="02020603050405020304" pitchFamily="18" charset="0"/>
            </a:endParaRPr>
          </a:p>
        </p:txBody>
      </p:sp>
      <p:sp>
        <p:nvSpPr>
          <p:cNvPr id="35846" name="TextBox 3">
            <a:extLst>
              <a:ext uri="{FF2B5EF4-FFF2-40B4-BE49-F238E27FC236}">
                <a16:creationId xmlns:a16="http://schemas.microsoft.com/office/drawing/2014/main" id="{84AA677D-1A88-AB1A-1BE1-D947D4E3833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693194" y="4214019"/>
            <a:ext cx="18145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solidFill>
                  <a:schemeClr val="bg2"/>
                </a:solidFill>
              </a:rPr>
              <a:t>Porphyry</a:t>
            </a:r>
            <a:endParaRPr lang="en-AU" altLang="en-US" sz="2400" b="0">
              <a:solidFill>
                <a:schemeClr val="bg2"/>
              </a:solidFill>
            </a:endParaRPr>
          </a:p>
        </p:txBody>
      </p:sp>
      <p:sp>
        <p:nvSpPr>
          <p:cNvPr id="35847" name="TextBox 13">
            <a:extLst>
              <a:ext uri="{FF2B5EF4-FFF2-40B4-BE49-F238E27FC236}">
                <a16:creationId xmlns:a16="http://schemas.microsoft.com/office/drawing/2014/main" id="{980D5FD4-FC6D-57AF-4E3D-58B1FF14B3E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013325" y="4568825"/>
            <a:ext cx="181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/>
              <a:t>Turbidite</a:t>
            </a:r>
            <a:endParaRPr lang="en-AU" altLang="en-US" sz="2400" b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>
            <a:extLst>
              <a:ext uri="{FF2B5EF4-FFF2-40B4-BE49-F238E27FC236}">
                <a16:creationId xmlns:a16="http://schemas.microsoft.com/office/drawing/2014/main" id="{77106A63-6571-9F77-A93F-43F6EF3B1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13" y="0"/>
            <a:ext cx="9144000" cy="1700213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>
                <a:cs typeface="+mj-cs"/>
              </a:rPr>
              <a:t>Events ~2000 </a:t>
            </a:r>
            <a:endParaRPr lang="en-US" dirty="0">
              <a:cs typeface="+mj-cs"/>
            </a:endParaRPr>
          </a:p>
        </p:txBody>
      </p:sp>
      <p:sp>
        <p:nvSpPr>
          <p:cNvPr id="41987" name="Rectangle 15">
            <a:extLst>
              <a:ext uri="{FF2B5EF4-FFF2-40B4-BE49-F238E27FC236}">
                <a16:creationId xmlns:a16="http://schemas.microsoft.com/office/drawing/2014/main" id="{32310A33-90B2-9AC8-4689-6285DD17E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12875"/>
            <a:ext cx="89535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Boom in Victorian data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Influx of diamond drilling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Decline development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u="sng" dirty="0"/>
              <a:t>Sequence Stratigraphy</a:t>
            </a:r>
            <a:r>
              <a:rPr lang="en-AU" altLang="en-US" b="0" dirty="0"/>
              <a:t> becoming entrenched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Turbidite petroleum exploration boom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>
            <a:extLst>
              <a:ext uri="{FF2B5EF4-FFF2-40B4-BE49-F238E27FC236}">
                <a16:creationId xmlns:a16="http://schemas.microsoft.com/office/drawing/2014/main" id="{64793595-23BB-BF82-953D-9EB14143A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41313"/>
            <a:ext cx="9001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Linex history</a:t>
            </a:r>
            <a:endParaRPr lang="en-GB" sz="28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9699" name="Picture 1">
            <a:extLst>
              <a:ext uri="{FF2B5EF4-FFF2-40B4-BE49-F238E27FC236}">
                <a16:creationId xmlns:a16="http://schemas.microsoft.com/office/drawing/2014/main" id="{1359FC5C-7697-EA1D-DF22-8AF6C34E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9">
            <a:extLst>
              <a:ext uri="{FF2B5EF4-FFF2-40B4-BE49-F238E27FC236}">
                <a16:creationId xmlns:a16="http://schemas.microsoft.com/office/drawing/2014/main" id="{93487FD1-39DC-7C4F-80FF-745E2DD1BDB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3016" y="4755554"/>
            <a:ext cx="24771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COLLABORATION</a:t>
            </a:r>
          </a:p>
        </p:txBody>
      </p:sp>
      <p:sp>
        <p:nvSpPr>
          <p:cNvPr id="27653" name="TextBox 9">
            <a:extLst>
              <a:ext uri="{FF2B5EF4-FFF2-40B4-BE49-F238E27FC236}">
                <a16:creationId xmlns:a16="http://schemas.microsoft.com/office/drawing/2014/main" id="{95EE8DC8-DA7C-A33A-82EC-FF3D2D5DF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143125"/>
            <a:ext cx="492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480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</a:p>
        </p:txBody>
      </p:sp>
      <p:sp>
        <p:nvSpPr>
          <p:cNvPr id="27654" name="TextBox 9">
            <a:extLst>
              <a:ext uri="{FF2B5EF4-FFF2-40B4-BE49-F238E27FC236}">
                <a16:creationId xmlns:a16="http://schemas.microsoft.com/office/drawing/2014/main" id="{ED4DD10D-4646-06B9-3BCA-FBF3E6212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92375"/>
            <a:ext cx="492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480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</a:p>
        </p:txBody>
      </p:sp>
      <p:sp>
        <p:nvSpPr>
          <p:cNvPr id="27655" name="TextBox 9">
            <a:extLst>
              <a:ext uri="{FF2B5EF4-FFF2-40B4-BE49-F238E27FC236}">
                <a16:creationId xmlns:a16="http://schemas.microsoft.com/office/drawing/2014/main" id="{E6F3A427-A2DA-C75C-D61B-1E59EEEEA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3163888"/>
            <a:ext cx="492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480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</a:p>
        </p:txBody>
      </p:sp>
      <p:sp>
        <p:nvSpPr>
          <p:cNvPr id="29705" name="Rectangle 1">
            <a:extLst>
              <a:ext uri="{FF2B5EF4-FFF2-40B4-BE49-F238E27FC236}">
                <a16:creationId xmlns:a16="http://schemas.microsoft.com/office/drawing/2014/main" id="{8898F9FE-1F99-2BD9-E013-6F413D33A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974975"/>
            <a:ext cx="719137" cy="4540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34AA7785-A059-B754-18D7-EFD4406CC25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13622" y="3434970"/>
            <a:ext cx="26404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CONFIDENTIALITY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INCREASES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/>
      <p:bldP spid="27654" grpId="0"/>
      <p:bldP spid="2765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21E3900-6CCC-7F7D-D1D4-393165080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17" y="1"/>
            <a:ext cx="51764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Turbidite-hosted gold deposits</a:t>
            </a:r>
            <a:endParaRPr lang="en-AU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4ED8477-B5D3-A9D1-C694-19FD91730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6469038"/>
            <a:ext cx="322260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000" b="0" dirty="0">
                <a:latin typeface="Verdana Ref"/>
              </a:rPr>
              <a:t>Boucher et al (2008, 2015)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FF293C6A-22B4-9B2C-91A4-3634366AE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752599"/>
            <a:ext cx="367253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PREMISE 1: No two goldfields are the same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84150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Turbidite-hosted gold deposits</a:t>
            </a:r>
            <a:endParaRPr lang="en-AU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FF293C6A-22B4-9B2C-91A4-3634366AE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752599"/>
            <a:ext cx="439261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PREMISE 2: Faults are integral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PREMISE 3: Importance of “Favourable beds”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Rheology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Traps\fluid pathways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Controls on vein development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8D599-D840-86C1-D641-3D05E3A6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96960"/>
            <a:ext cx="4573481" cy="485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1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58D599-D840-86C1-D641-3D05E3A6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96960"/>
            <a:ext cx="4573481" cy="485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Turbidite-hosted gold deposits</a:t>
            </a:r>
            <a:endParaRPr lang="en-AU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FF293C6A-22B4-9B2C-91A4-3634366AE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752599"/>
            <a:ext cx="439261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PREMISE 4: We need to map sediments to understand geology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465816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A0B704-082D-4022-E6F1-AB09698E7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64088" y="2159503"/>
            <a:ext cx="3791025" cy="4698497"/>
          </a:xfrm>
          <a:prstGeom prst="rect">
            <a:avLst/>
          </a:prstGeom>
        </p:spPr>
      </p:pic>
      <p:sp>
        <p:nvSpPr>
          <p:cNvPr id="204804" name="Rectangle 4">
            <a:extLst>
              <a:ext uri="{FF2B5EF4-FFF2-40B4-BE49-F238E27FC236}">
                <a16:creationId xmlns:a16="http://schemas.microsoft.com/office/drawing/2014/main" id="{77106A63-6571-9F77-A93F-43F6EF3B1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13" y="0"/>
            <a:ext cx="9144000" cy="17002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3 ways to use stratigraphy</a:t>
            </a:r>
            <a:endParaRPr lang="en-US" dirty="0">
              <a:cs typeface="+mj-cs"/>
            </a:endParaRPr>
          </a:p>
        </p:txBody>
      </p:sp>
      <p:sp>
        <p:nvSpPr>
          <p:cNvPr id="41987" name="Rectangle 15">
            <a:extLst>
              <a:ext uri="{FF2B5EF4-FFF2-40B4-BE49-F238E27FC236}">
                <a16:creationId xmlns:a16="http://schemas.microsoft.com/office/drawing/2014/main" id="{32310A33-90B2-9AC8-4689-6285DD17E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12875"/>
            <a:ext cx="5347476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514350" indent="-514350" eaLnBrk="1" hangingPunct="1">
              <a:buFont typeface="+mj-lt"/>
              <a:buAutoNum type="arabicPeriod"/>
            </a:pPr>
            <a:r>
              <a:rPr lang="en-AU" altLang="en-US" b="0" dirty="0"/>
              <a:t>Navigation/correlation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AU" altLang="en-US" b="0" dirty="0"/>
              <a:t>Structural architecture</a:t>
            </a:r>
          </a:p>
          <a:p>
            <a:pPr lvl="1" eaLnBrk="1" hangingPunct="1"/>
            <a:r>
              <a:rPr lang="en-AU" altLang="en-US" b="0" dirty="0"/>
              <a:t>Fault orientation &amp; displacement</a:t>
            </a:r>
          </a:p>
          <a:p>
            <a:pPr lvl="1" eaLnBrk="1" hangingPunct="1"/>
            <a:r>
              <a:rPr lang="en-AU" altLang="en-US" b="0" dirty="0"/>
              <a:t>Fold geometry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AU" altLang="en-US" b="0" dirty="0"/>
              <a:t>Vein mapping\ understanding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alt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AC1F1-3FA2-E7C7-A4B0-46C5AEE50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1359"/>
            <a:ext cx="2051720" cy="217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90D6B1-A156-8168-63BC-BCE676A4E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4256" y="6481762"/>
            <a:ext cx="322260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000" dirty="0">
                <a:latin typeface="Verdana Ref"/>
              </a:rPr>
              <a:t>Boucher et al (2008, 2015)</a:t>
            </a:r>
          </a:p>
        </p:txBody>
      </p:sp>
    </p:spTree>
    <p:extLst>
      <p:ext uri="{BB962C8B-B14F-4D97-AF65-F5344CB8AC3E}">
        <p14:creationId xmlns:p14="http://schemas.microsoft.com/office/powerpoint/2010/main" val="994542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core logging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47538-4E7C-AD84-809F-6626AC6E0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981200"/>
            <a:ext cx="8820472" cy="4114800"/>
          </a:xfrm>
        </p:spPr>
        <p:txBody>
          <a:bodyPr/>
          <a:lstStyle/>
          <a:p>
            <a:r>
              <a:rPr lang="en-US" dirty="0"/>
              <a:t>Data collection vs geological understanding (or a sampling exercise)?</a:t>
            </a:r>
            <a:endParaRPr lang="en-A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30C611-C175-0D14-71E7-508D4F3A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2" y="3295189"/>
            <a:ext cx="55276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CEA04598-230D-A95D-34F5-0C48F118A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250" y="6274133"/>
            <a:ext cx="58813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b="0" dirty="0">
                <a:latin typeface="Verdana Ref"/>
              </a:rPr>
              <a:t>Those good at one aren’t necessarily good at the other</a:t>
            </a:r>
          </a:p>
        </p:txBody>
      </p:sp>
    </p:spTree>
    <p:extLst>
      <p:ext uri="{BB962C8B-B14F-4D97-AF65-F5344CB8AC3E}">
        <p14:creationId xmlns:p14="http://schemas.microsoft.com/office/powerpoint/2010/main" val="41319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5">
            <a:extLst>
              <a:ext uri="{FF2B5EF4-FFF2-40B4-BE49-F238E27FC236}">
                <a16:creationId xmlns:a16="http://schemas.microsoft.com/office/drawing/2014/main" id="{E837ABF5-CBBD-E1FA-8AB1-0A03A43AB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349500"/>
            <a:ext cx="62642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sz="2000" b="0"/>
              <a:t>Fault zones don’t reveal their secrets easily </a:t>
            </a:r>
            <a:endParaRPr lang="en-AU" altLang="en-US" sz="1800" b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sz="2000" b="0"/>
          </a:p>
        </p:txBody>
      </p:sp>
      <p:pic>
        <p:nvPicPr>
          <p:cNvPr id="23555" name="Picture 1">
            <a:extLst>
              <a:ext uri="{FF2B5EF4-FFF2-40B4-BE49-F238E27FC236}">
                <a16:creationId xmlns:a16="http://schemas.microsoft.com/office/drawing/2014/main" id="{CE545D16-AA0D-3292-17AB-6290423E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924175"/>
            <a:ext cx="65151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2FD6BA-02F4-4328-A8BC-8773F991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41313"/>
            <a:ext cx="90011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Problems understanding faults</a:t>
            </a:r>
            <a:endParaRPr lang="en-GB" sz="28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sz="4000" dirty="0"/>
              <a:t>Experience &amp; expertise</a:t>
            </a:r>
            <a:endParaRPr lang="en-US" sz="40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3C8DAAA-F9E4-4042-BFC2-256A0452BADB}"/>
              </a:ext>
            </a:extLst>
          </p:cNvPr>
          <p:cNvSpPr/>
          <p:nvPr/>
        </p:nvSpPr>
        <p:spPr bwMode="auto">
          <a:xfrm>
            <a:off x="2899397" y="1924050"/>
            <a:ext cx="4184672" cy="3762375"/>
          </a:xfrm>
          <a:custGeom>
            <a:avLst/>
            <a:gdLst>
              <a:gd name="connsiteX0" fmla="*/ 0 w 5334000"/>
              <a:gd name="connsiteY0" fmla="*/ 0 h 3762375"/>
              <a:gd name="connsiteX1" fmla="*/ 0 w 5334000"/>
              <a:gd name="connsiteY1" fmla="*/ 3762375 h 3762375"/>
              <a:gd name="connsiteX2" fmla="*/ 4648200 w 5334000"/>
              <a:gd name="connsiteY2" fmla="*/ 3762375 h 3762375"/>
              <a:gd name="connsiteX3" fmla="*/ 5334000 w 5334000"/>
              <a:gd name="connsiteY3" fmla="*/ 2971800 h 3762375"/>
              <a:gd name="connsiteX0" fmla="*/ 0 w 4686968"/>
              <a:gd name="connsiteY0" fmla="*/ 0 h 3762375"/>
              <a:gd name="connsiteX1" fmla="*/ 0 w 4686968"/>
              <a:gd name="connsiteY1" fmla="*/ 3762375 h 3762375"/>
              <a:gd name="connsiteX2" fmla="*/ 4648200 w 4686968"/>
              <a:gd name="connsiteY2" fmla="*/ 3762375 h 3762375"/>
              <a:gd name="connsiteX3" fmla="*/ 4238625 w 4686968"/>
              <a:gd name="connsiteY3" fmla="*/ 1762125 h 3762375"/>
              <a:gd name="connsiteX0" fmla="*/ 0 w 4648200"/>
              <a:gd name="connsiteY0" fmla="*/ 0 h 3762375"/>
              <a:gd name="connsiteX1" fmla="*/ 0 w 4648200"/>
              <a:gd name="connsiteY1" fmla="*/ 3762375 h 3762375"/>
              <a:gd name="connsiteX2" fmla="*/ 4648200 w 4648200"/>
              <a:gd name="connsiteY2" fmla="*/ 3762375 h 37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48200" h="3762375">
                <a:moveTo>
                  <a:pt x="0" y="0"/>
                </a:moveTo>
                <a:lnTo>
                  <a:pt x="0" y="3762375"/>
                </a:lnTo>
                <a:lnTo>
                  <a:pt x="4648200" y="3762375"/>
                </a:lnTo>
              </a:path>
            </a:pathLst>
          </a:custGeom>
          <a:noFill/>
          <a:ln w="698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A5DFF74-3636-41B4-B27D-A3B1600A1809}"/>
              </a:ext>
            </a:extLst>
          </p:cNvPr>
          <p:cNvSpPr/>
          <p:nvPr/>
        </p:nvSpPr>
        <p:spPr bwMode="auto">
          <a:xfrm flipH="1">
            <a:off x="2919448" y="2060848"/>
            <a:ext cx="8369349" cy="6623298"/>
          </a:xfrm>
          <a:prstGeom prst="arc">
            <a:avLst>
              <a:gd name="adj1" fmla="val 16177210"/>
              <a:gd name="adj2" fmla="val 0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07BF12-AD71-40D1-A8FC-178C92A42D90}"/>
              </a:ext>
            </a:extLst>
          </p:cNvPr>
          <p:cNvSpPr txBox="1"/>
          <p:nvPr/>
        </p:nvSpPr>
        <p:spPr>
          <a:xfrm>
            <a:off x="1187625" y="2097077"/>
            <a:ext cx="155683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 5</a:t>
            </a:r>
          </a:p>
          <a:p>
            <a:endParaRPr lang="en-US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 4</a:t>
            </a:r>
          </a:p>
          <a:p>
            <a:endParaRPr lang="en-US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 3</a:t>
            </a:r>
          </a:p>
          <a:p>
            <a:endParaRPr lang="en-US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 2</a:t>
            </a:r>
          </a:p>
          <a:p>
            <a:endParaRPr lang="en-US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 1</a:t>
            </a:r>
            <a:endParaRPr lang="en-AU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B5E1F-3B87-403F-8E2D-A7FACB4664F2}"/>
              </a:ext>
            </a:extLst>
          </p:cNvPr>
          <p:cNvSpPr txBox="1"/>
          <p:nvPr/>
        </p:nvSpPr>
        <p:spPr>
          <a:xfrm>
            <a:off x="3689548" y="5734997"/>
            <a:ext cx="297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YEARS/ABILITY</a:t>
            </a:r>
            <a:endParaRPr lang="en-AU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2CB307-FCF3-78A3-06AB-9AB779675D4B}"/>
              </a:ext>
            </a:extLst>
          </p:cNvPr>
          <p:cNvCxnSpPr>
            <a:cxnSpLocks/>
          </p:cNvCxnSpPr>
          <p:nvPr/>
        </p:nvCxnSpPr>
        <p:spPr bwMode="auto">
          <a:xfrm>
            <a:off x="2987825" y="3805590"/>
            <a:ext cx="417646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33CC33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4F1E92-A36D-B29F-AD62-FE92AAB29B2B}"/>
              </a:ext>
            </a:extLst>
          </p:cNvPr>
          <p:cNvSpPr txBox="1"/>
          <p:nvPr/>
        </p:nvSpPr>
        <p:spPr>
          <a:xfrm>
            <a:off x="4417437" y="3379700"/>
            <a:ext cx="2170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CC33"/>
                </a:solidFill>
              </a:rPr>
              <a:t>USEFULNESS</a:t>
            </a:r>
          </a:p>
          <a:p>
            <a:r>
              <a:rPr lang="en-US" dirty="0">
                <a:solidFill>
                  <a:srgbClr val="33CC33"/>
                </a:solidFill>
              </a:rPr>
              <a:t>THRESHOLD</a:t>
            </a:r>
            <a:endParaRPr lang="en-AU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8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>
            <a:extLst>
              <a:ext uri="{FF2B5EF4-FFF2-40B4-BE49-F238E27FC236}">
                <a16:creationId xmlns:a16="http://schemas.microsoft.com/office/drawing/2014/main" id="{5C5349F0-F40F-5740-6ED5-A5F8C1019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1312"/>
            <a:ext cx="3205163" cy="200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Exploration</a:t>
            </a:r>
          </a:p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Outside</a:t>
            </a:r>
          </a:p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Victoria</a:t>
            </a:r>
            <a:endParaRPr lang="en-GB" sz="28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651" name="Rectangle 15">
            <a:extLst>
              <a:ext uri="{FF2B5EF4-FFF2-40B4-BE49-F238E27FC236}">
                <a16:creationId xmlns:a16="http://schemas.microsoft.com/office/drawing/2014/main" id="{EEA9D433-1044-B99E-0B83-69A03F6E1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564904"/>
            <a:ext cx="3455987" cy="381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US" altLang="en-US" b="0" dirty="0"/>
              <a:t>SA: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US" altLang="en-US" sz="2000" b="0" dirty="0"/>
              <a:t>Carrapateena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US" altLang="en-US" b="0" dirty="0"/>
              <a:t>NSW: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US" altLang="en-US" sz="2000" b="0" dirty="0"/>
              <a:t>Constellation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4D1B62-25A6-0EF6-36AC-95E4ACAE2E25}"/>
              </a:ext>
            </a:extLst>
          </p:cNvPr>
          <p:cNvGrpSpPr>
            <a:grpSpLocks/>
          </p:cNvGrpSpPr>
          <p:nvPr/>
        </p:nvGrpSpPr>
        <p:grpSpPr bwMode="auto">
          <a:xfrm>
            <a:off x="3184525" y="1588"/>
            <a:ext cx="5954713" cy="6419850"/>
            <a:chOff x="3185042" y="1417"/>
            <a:chExt cx="5953956" cy="6420746"/>
          </a:xfrm>
        </p:grpSpPr>
        <p:grpSp>
          <p:nvGrpSpPr>
            <p:cNvPr id="27654" name="Group 5">
              <a:extLst>
                <a:ext uri="{FF2B5EF4-FFF2-40B4-BE49-F238E27FC236}">
                  <a16:creationId xmlns:a16="http://schemas.microsoft.com/office/drawing/2014/main" id="{31925520-F624-964E-0FCE-5D0AA2402C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042" y="1417"/>
              <a:ext cx="5953956" cy="6420746"/>
              <a:chOff x="3069324" y="115266"/>
              <a:chExt cx="5953956" cy="6420746"/>
            </a:xfrm>
          </p:grpSpPr>
          <p:pic>
            <p:nvPicPr>
              <p:cNvPr id="27656" name="Picture 2">
                <a:extLst>
                  <a:ext uri="{FF2B5EF4-FFF2-40B4-BE49-F238E27FC236}">
                    <a16:creationId xmlns:a16="http://schemas.microsoft.com/office/drawing/2014/main" id="{7C7186DF-9A28-C592-1A51-B01C6E1911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9324" y="115266"/>
                <a:ext cx="5953956" cy="6420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57" name="Picture 4">
                <a:extLst>
                  <a:ext uri="{FF2B5EF4-FFF2-40B4-BE49-F238E27FC236}">
                    <a16:creationId xmlns:a16="http://schemas.microsoft.com/office/drawing/2014/main" id="{82129825-4942-C87A-039F-65DE2D0691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7246" y="6062123"/>
                <a:ext cx="2619741" cy="323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655" name="Rectangle 6">
              <a:extLst>
                <a:ext uri="{FF2B5EF4-FFF2-40B4-BE49-F238E27FC236}">
                  <a16:creationId xmlns:a16="http://schemas.microsoft.com/office/drawing/2014/main" id="{DFA7B0F4-AABB-104A-284D-816CB9971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2964" y="5074452"/>
              <a:ext cx="5901614" cy="1197717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80000"/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AU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D95908-2451-88B1-9D91-78D94C906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589" y="5864644"/>
            <a:ext cx="225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dirty="0">
                <a:solidFill>
                  <a:srgbClr val="FF0000"/>
                </a:solidFill>
              </a:rPr>
              <a:t>Gomez, 2006</a:t>
            </a:r>
            <a:endParaRPr lang="en-AU" altLang="en-US" sz="2400" b="0" dirty="0">
              <a:solidFill>
                <a:srgbClr val="FF0000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284A884-AB31-4758-687D-2D2488DC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9371" y="4437112"/>
            <a:ext cx="2761606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29CAE52-377B-DE61-C62D-7F454D0FB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1304109"/>
            <a:ext cx="161839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3: METHOLDOGY</a:t>
            </a:r>
            <a:endParaRPr lang="en-AU" dirty="0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43D2B474-FA6B-50BE-336C-FA128E71E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48" y="1844824"/>
            <a:ext cx="7327188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Using examples from Wedderburn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772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>
            <a:extLst>
              <a:ext uri="{FF2B5EF4-FFF2-40B4-BE49-F238E27FC236}">
                <a16:creationId xmlns:a16="http://schemas.microsoft.com/office/drawing/2014/main" id="{73AECB91-122A-4169-B234-BAC3D72FD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13" y="0"/>
            <a:ext cx="9144000" cy="17002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Sedimentological logging</a:t>
            </a:r>
          </a:p>
        </p:txBody>
      </p:sp>
      <p:sp>
        <p:nvSpPr>
          <p:cNvPr id="27651" name="Rectangle 15">
            <a:extLst>
              <a:ext uri="{FF2B5EF4-FFF2-40B4-BE49-F238E27FC236}">
                <a16:creationId xmlns:a16="http://schemas.microsoft.com/office/drawing/2014/main" id="{45DC101D-770D-5BA2-82F8-95B8D2F32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12777"/>
            <a:ext cx="6551612" cy="48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US" altLang="en-US" b="0" dirty="0"/>
              <a:t>Corrected to true thickness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US" altLang="en-US" b="0" dirty="0"/>
              <a:t>Enables: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US" altLang="en-US" b="0" dirty="0"/>
              <a:t>Bed correlation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US" altLang="en-US" b="0" dirty="0"/>
              <a:t>Facies recognition</a:t>
            </a:r>
            <a:endParaRPr lang="en-AU" altLang="en-US" b="0" dirty="0"/>
          </a:p>
          <a:p>
            <a:pPr lvl="1"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  <p:pic>
        <p:nvPicPr>
          <p:cNvPr id="27652" name="Picture 1">
            <a:extLst>
              <a:ext uri="{FF2B5EF4-FFF2-40B4-BE49-F238E27FC236}">
                <a16:creationId xmlns:a16="http://schemas.microsoft.com/office/drawing/2014/main" id="{42011903-B47A-AF75-D404-BB7ECCC7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268413"/>
            <a:ext cx="1990725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F309BCE2-1D0C-1D61-ACC5-2FE32402D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286231"/>
              </p:ext>
            </p:extLst>
          </p:nvPr>
        </p:nvGraphicFramePr>
        <p:xfrm>
          <a:off x="2123728" y="3320487"/>
          <a:ext cx="4751734" cy="352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3392729" imgH="2516429" progId="CorelDRAW.Graphic.11">
                  <p:embed/>
                </p:oleObj>
              </mc:Choice>
              <mc:Fallback>
                <p:oleObj name="CorelDRAW" r:id="rId3" imgW="3392729" imgH="2516429" progId="CorelDRAW.Graphic.11">
                  <p:embed/>
                  <p:pic>
                    <p:nvPicPr>
                      <p:cNvPr id="13315" name="Object 3">
                        <a:extLst>
                          <a:ext uri="{FF2B5EF4-FFF2-40B4-BE49-F238E27FC236}">
                            <a16:creationId xmlns:a16="http://schemas.microsoft.com/office/drawing/2014/main" id="{96467494-65E4-4175-B5EB-FB8ECBE0CE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3320487"/>
                        <a:ext cx="4751734" cy="352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799947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AU" sz="4000" dirty="0"/>
              <a:t>Reconstruction &amp; interpretation example </a:t>
            </a:r>
            <a:endParaRPr lang="en-US" sz="4000" dirty="0"/>
          </a:p>
        </p:txBody>
      </p:sp>
      <p:sp>
        <p:nvSpPr>
          <p:cNvPr id="6149" name="Text Placeholder 1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556792"/>
            <a:ext cx="4029075" cy="6415633"/>
          </a:xfrm>
        </p:spPr>
        <p:txBody>
          <a:bodyPr/>
          <a:lstStyle/>
          <a:p>
            <a:r>
              <a:rPr lang="en-AU" altLang="en-US" sz="2800" dirty="0">
                <a:latin typeface="Verdana Ref"/>
              </a:rPr>
              <a:t>Using stratigraphy to find faults</a:t>
            </a:r>
          </a:p>
          <a:p>
            <a:r>
              <a:rPr lang="en-AU" altLang="en-US" sz="2800" dirty="0">
                <a:latin typeface="Verdana Ref"/>
              </a:rPr>
              <a:t>Is there a fault here?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C8282-F335-44E7-B910-911439D39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124744"/>
            <a:ext cx="1944814" cy="5000952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4618A500-2594-2051-BCCB-8A67D11DD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4519961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866E94C-04BD-DB12-3FAB-3AC014C68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2835220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2B9FCBB-4282-7146-4C72-8E9C2E044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3394387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209554AF-7D0B-2094-9223-A61639600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3739209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57D3EDFB-0AD5-3BB2-6F6F-1B8C66248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3976729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7E335D3-22E6-6FAC-0F5F-4C032F5D9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4229701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C816E-64DC-1C32-87F1-52AC9CAADC56}"/>
              </a:ext>
            </a:extLst>
          </p:cNvPr>
          <p:cNvSpPr txBox="1"/>
          <p:nvPr/>
        </p:nvSpPr>
        <p:spPr>
          <a:xfrm>
            <a:off x="6986869" y="2823355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Verdana Ref"/>
              </a:rPr>
              <a:t>Quartz</a:t>
            </a:r>
            <a:endParaRPr lang="en-AU" sz="1600" dirty="0">
              <a:solidFill>
                <a:srgbClr val="FF0000"/>
              </a:solidFill>
              <a:latin typeface="Verdana Ref"/>
            </a:endParaRPr>
          </a:p>
        </p:txBody>
      </p:sp>
    </p:spTree>
    <p:extLst>
      <p:ext uri="{BB962C8B-B14F-4D97-AF65-F5344CB8AC3E}">
        <p14:creationId xmlns:p14="http://schemas.microsoft.com/office/powerpoint/2010/main" val="279720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799947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AU" sz="4000" dirty="0"/>
              <a:t>Reconstruction &amp; interpretation example </a:t>
            </a:r>
            <a:endParaRPr lang="en-US" sz="4000" dirty="0"/>
          </a:p>
        </p:txBody>
      </p:sp>
      <p:sp>
        <p:nvSpPr>
          <p:cNvPr id="6149" name="Text Placeholder 1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556792"/>
            <a:ext cx="4029075" cy="6415633"/>
          </a:xfrm>
        </p:spPr>
        <p:txBody>
          <a:bodyPr/>
          <a:lstStyle/>
          <a:p>
            <a:r>
              <a:rPr lang="en-AU" altLang="en-US" sz="2800" dirty="0">
                <a:latin typeface="Verdana Ref"/>
              </a:rPr>
              <a:t>Using stratigraphy to find faults</a:t>
            </a:r>
          </a:p>
          <a:p>
            <a:r>
              <a:rPr lang="en-AU" altLang="en-US" sz="2800" dirty="0">
                <a:latin typeface="Verdana Ref"/>
              </a:rPr>
              <a:t>Is there a fault here?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C8282-F335-44E7-B910-911439D39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124744"/>
            <a:ext cx="1944814" cy="5000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C9FDA6-2A7D-47B9-8DFE-6C0ACA15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124744"/>
            <a:ext cx="1944814" cy="5000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8DD3D8-F62B-433C-9904-8F43CC7B9B20}"/>
              </a:ext>
            </a:extLst>
          </p:cNvPr>
          <p:cNvSpPr txBox="1"/>
          <p:nvPr/>
        </p:nvSpPr>
        <p:spPr>
          <a:xfrm>
            <a:off x="5031960" y="6125696"/>
            <a:ext cx="116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Verdana Ref"/>
              </a:rPr>
              <a:t>Reference</a:t>
            </a:r>
          </a:p>
          <a:p>
            <a:pPr algn="ctr"/>
            <a:r>
              <a:rPr lang="en-US" sz="1600" dirty="0">
                <a:latin typeface="Verdana Ref"/>
              </a:rPr>
              <a:t>stratigraphy</a:t>
            </a:r>
            <a:endParaRPr lang="en-AU" sz="1600" dirty="0">
              <a:latin typeface="Verdana Ref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458F757-13C9-F9C4-456B-C76627659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4519961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FC1092F-EC60-B2B7-6CA6-A480802B0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2835220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B26A268-4720-F619-568E-0C3424D33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3394387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CCD2DDE-5D0F-D89F-09F6-5D5C417CB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3739209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C8802C4-AF9D-5C16-BDDE-E2D683157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3976729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568EBEF9-90F2-7CD4-F989-024F69041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4229701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70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799947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AU" sz="4000" dirty="0"/>
              <a:t>Reconstruction &amp; interpretation example </a:t>
            </a:r>
            <a:endParaRPr lang="en-US" sz="4000" dirty="0"/>
          </a:p>
        </p:txBody>
      </p:sp>
      <p:sp>
        <p:nvSpPr>
          <p:cNvPr id="6149" name="Text Placeholder 1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556792"/>
            <a:ext cx="4029075" cy="6415633"/>
          </a:xfrm>
        </p:spPr>
        <p:txBody>
          <a:bodyPr/>
          <a:lstStyle/>
          <a:p>
            <a:r>
              <a:rPr lang="en-AU" altLang="en-US" sz="2800" dirty="0">
                <a:latin typeface="Verdana Ref"/>
              </a:rPr>
              <a:t>Using stratigraphy to find faults</a:t>
            </a:r>
          </a:p>
          <a:p>
            <a:r>
              <a:rPr lang="en-AU" altLang="en-US" sz="2800" dirty="0">
                <a:latin typeface="Verdana Ref"/>
              </a:rPr>
              <a:t>Is there a fault here?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9FDA6-2A7D-47B9-8DFE-6C0ACA15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124744"/>
            <a:ext cx="1944814" cy="5000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8DD3D8-F62B-433C-9904-8F43CC7B9B20}"/>
              </a:ext>
            </a:extLst>
          </p:cNvPr>
          <p:cNvSpPr txBox="1"/>
          <p:nvPr/>
        </p:nvSpPr>
        <p:spPr>
          <a:xfrm>
            <a:off x="5031960" y="6125696"/>
            <a:ext cx="116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Verdana Ref"/>
              </a:rPr>
              <a:t>Reference</a:t>
            </a:r>
          </a:p>
          <a:p>
            <a:pPr algn="ctr"/>
            <a:r>
              <a:rPr lang="en-US" sz="1600" dirty="0">
                <a:latin typeface="Verdana Ref"/>
              </a:rPr>
              <a:t>stratigraphy</a:t>
            </a:r>
            <a:endParaRPr lang="en-AU" sz="1600" dirty="0">
              <a:latin typeface="Verdana Ref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9302F-6FB2-4B5B-8E22-D1876F596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124744"/>
            <a:ext cx="1944813" cy="5000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FC519-C679-475D-BC07-7B02A3B51657}"/>
              </a:ext>
            </a:extLst>
          </p:cNvPr>
          <p:cNvSpPr txBox="1"/>
          <p:nvPr/>
        </p:nvSpPr>
        <p:spPr>
          <a:xfrm>
            <a:off x="7373771" y="4221088"/>
            <a:ext cx="995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LOST</a:t>
            </a:r>
            <a:endParaRPr lang="en-AU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E6F39A-C1FE-46C9-80AF-E0AAC99587EA}"/>
              </a:ext>
            </a:extLst>
          </p:cNvPr>
          <p:cNvSpPr/>
          <p:nvPr/>
        </p:nvSpPr>
        <p:spPr bwMode="auto">
          <a:xfrm>
            <a:off x="4644008" y="4187988"/>
            <a:ext cx="1944813" cy="1041211"/>
          </a:xfrm>
          <a:prstGeom prst="ellipse">
            <a:avLst/>
          </a:prstGeom>
          <a:noFill/>
          <a:ln w="539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70B4AC20-20D7-6536-E383-1B44C6F0D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908" y="2835220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3E200CBC-9537-6FCA-FF53-D77E66D3E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908" y="3394387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2517BE4C-5D0A-9BCB-1ACC-1EF8636D9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908" y="3739209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D9036381-8A7B-EA94-D659-6D6E96557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908" y="3986254"/>
            <a:ext cx="325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F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9" grpId="0" animBg="1"/>
      <p:bldP spid="14" grpId="0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86B058-814B-4A9B-AA88-8AF65DA01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254" y="751421"/>
            <a:ext cx="1909109" cy="6000060"/>
          </a:xfrm>
          <a:prstGeom prst="rect">
            <a:avLst/>
          </a:prstGeom>
        </p:spPr>
      </p:pic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799947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AU" sz="4000" dirty="0"/>
              <a:t>Reconstruction &amp; interpretation example </a:t>
            </a:r>
            <a:endParaRPr lang="en-US" sz="4000" dirty="0"/>
          </a:p>
        </p:txBody>
      </p:sp>
      <p:sp>
        <p:nvSpPr>
          <p:cNvPr id="6149" name="Text Placeholder 1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556792"/>
            <a:ext cx="4029075" cy="6415633"/>
          </a:xfrm>
        </p:spPr>
        <p:txBody>
          <a:bodyPr/>
          <a:lstStyle/>
          <a:p>
            <a:r>
              <a:rPr lang="en-AU" altLang="en-US" sz="2800" dirty="0">
                <a:latin typeface="Verdana Ref"/>
              </a:rPr>
              <a:t>Using stratigraphy to find faults</a:t>
            </a:r>
          </a:p>
          <a:p>
            <a:r>
              <a:rPr lang="en-AU" altLang="en-US" sz="2800" dirty="0">
                <a:latin typeface="Verdana Ref"/>
              </a:rPr>
              <a:t>Is there a fault here?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9FDA6-2A7D-47B9-8DFE-6C0ACA15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124744"/>
            <a:ext cx="1944814" cy="5000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8DD3D8-F62B-433C-9904-8F43CC7B9B20}"/>
              </a:ext>
            </a:extLst>
          </p:cNvPr>
          <p:cNvSpPr txBox="1"/>
          <p:nvPr/>
        </p:nvSpPr>
        <p:spPr>
          <a:xfrm>
            <a:off x="5031960" y="6125696"/>
            <a:ext cx="116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Verdana Ref"/>
              </a:rPr>
              <a:t>Reference</a:t>
            </a:r>
          </a:p>
          <a:p>
            <a:pPr algn="ctr"/>
            <a:r>
              <a:rPr lang="en-US" sz="1600" dirty="0">
                <a:latin typeface="Verdana Ref"/>
              </a:rPr>
              <a:t>stratigraphy</a:t>
            </a:r>
            <a:endParaRPr lang="en-AU" sz="1600" dirty="0">
              <a:latin typeface="Verdana Ref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23283-EB26-4107-B3A1-48EBC9DCD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22" y="2996951"/>
            <a:ext cx="2905594" cy="3874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C713D1-B631-4F8A-A6E7-725A8DCBECD8}"/>
              </a:ext>
            </a:extLst>
          </p:cNvPr>
          <p:cNvSpPr txBox="1"/>
          <p:nvPr/>
        </p:nvSpPr>
        <p:spPr>
          <a:xfrm>
            <a:off x="1797175" y="3421427"/>
            <a:ext cx="1785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REPEATED</a:t>
            </a:r>
            <a:endParaRPr lang="en-AU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EE6FEA0-55E7-19D9-90BB-39E15F8AE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32" y="2420888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D2A472B-161B-BB64-F9C3-905C8E057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32" y="2980055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1ECCDF3-056F-3287-44D9-CC3C653D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32" y="3324877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3BEAEC39-428D-B133-3BF5-03DDB85CB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776" y="3562397"/>
            <a:ext cx="325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F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76541568-A85C-C46C-1383-17DD63938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647" y="3717032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ABD7B92-853F-D7E9-0A17-7579D02CC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32" y="5346662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6A58E944-2F76-E76B-CB9F-9A0DE9935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32" y="4221088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178B6DA-FBDF-537D-8B77-FC17FE1AC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32" y="4565910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8AAFACF3-9B2F-602C-9D28-F9925724D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32" y="4803430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B46B63B1-2C60-DD8E-6009-F6F9FC0D2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32" y="5056402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dirty="0">
                <a:solidFill>
                  <a:schemeClr val="hlink"/>
                </a:solidFill>
                <a:latin typeface="Verdana Ref" pitchFamily="34" charset="0"/>
              </a:rPr>
              <a:t>P</a:t>
            </a:r>
            <a:endParaRPr lang="en-US" altLang="en-US" sz="2400" dirty="0">
              <a:solidFill>
                <a:schemeClr val="hlink"/>
              </a:solidFill>
              <a:latin typeface="Verdana Re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2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0434"/>
            <a:ext cx="7772400" cy="1312441"/>
          </a:xfrm>
        </p:spPr>
        <p:txBody>
          <a:bodyPr/>
          <a:lstStyle/>
          <a:p>
            <a:r>
              <a:rPr lang="en-US" dirty="0"/>
              <a:t>Process when logging</a:t>
            </a:r>
            <a:endParaRPr lang="en-AU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6C210579-BD05-3FF8-5E15-775FBAB37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412875"/>
            <a:ext cx="82089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Is there a fault?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Does the fault: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Repeat stratigraphy?</a:t>
            </a:r>
          </a:p>
          <a:p>
            <a:pPr lvl="2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Can I find matching beds? In the core and in the log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Remove stratigraphy?</a:t>
            </a:r>
          </a:p>
          <a:p>
            <a:pPr lvl="2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Check for matching beds anyway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What is the offset on the fault?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What is the orientation of the fault?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Is there alteration/mineralisation?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327579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8AE9ED-B096-4988-ABB6-40FDBEEE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12131" y="1203633"/>
            <a:ext cx="6588224" cy="4675514"/>
          </a:xfrm>
          <a:prstGeom prst="rect">
            <a:avLst/>
          </a:prstGeom>
        </p:spPr>
      </p:pic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46" y="162917"/>
            <a:ext cx="4030216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sz="4000" dirty="0"/>
              <a:t>Example log sheet</a:t>
            </a:r>
            <a:endParaRPr lang="en-US" sz="4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DB797A-407F-4A7D-8851-3042CD822839}"/>
              </a:ext>
            </a:extLst>
          </p:cNvPr>
          <p:cNvCxnSpPr/>
          <p:nvPr/>
        </p:nvCxnSpPr>
        <p:spPr bwMode="auto">
          <a:xfrm flipH="1" flipV="1">
            <a:off x="5004048" y="1305917"/>
            <a:ext cx="288032" cy="197906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E313CF-B103-422E-8D3F-BB9A425986B8}"/>
              </a:ext>
            </a:extLst>
          </p:cNvPr>
          <p:cNvCxnSpPr/>
          <p:nvPr/>
        </p:nvCxnSpPr>
        <p:spPr bwMode="auto">
          <a:xfrm flipH="1" flipV="1">
            <a:off x="5001413" y="4216880"/>
            <a:ext cx="288032" cy="197906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85988AF-448D-463D-87F1-A013E4B11F70}"/>
              </a:ext>
            </a:extLst>
          </p:cNvPr>
          <p:cNvSpPr/>
          <p:nvPr/>
        </p:nvSpPr>
        <p:spPr bwMode="auto">
          <a:xfrm>
            <a:off x="5436096" y="3068960"/>
            <a:ext cx="2376264" cy="576064"/>
          </a:xfrm>
          <a:prstGeom prst="ellipse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317F8F-2439-4B0A-855C-F82991CD1998}"/>
              </a:ext>
            </a:extLst>
          </p:cNvPr>
          <p:cNvSpPr/>
          <p:nvPr/>
        </p:nvSpPr>
        <p:spPr bwMode="auto">
          <a:xfrm>
            <a:off x="8100392" y="3260585"/>
            <a:ext cx="938099" cy="816487"/>
          </a:xfrm>
          <a:prstGeom prst="ellipse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1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0434"/>
            <a:ext cx="7772400" cy="1312441"/>
          </a:xfrm>
        </p:spPr>
        <p:txBody>
          <a:bodyPr/>
          <a:lstStyle/>
          <a:p>
            <a:r>
              <a:rPr lang="en-US" dirty="0"/>
              <a:t>Wedderburn interpretation 2023</a:t>
            </a:r>
            <a:endParaRPr lang="en-AU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6C210579-BD05-3FF8-5E15-775FBAB37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412875"/>
            <a:ext cx="604867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Logging (R Fraser)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Reconstruction (R Boucher)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3D Modelling (R Armit)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753471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5285F2-831F-42D3-46F7-78A93B71A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386" y="0"/>
            <a:ext cx="19546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434"/>
            <a:ext cx="8100392" cy="1312441"/>
          </a:xfrm>
        </p:spPr>
        <p:txBody>
          <a:bodyPr/>
          <a:lstStyle/>
          <a:p>
            <a:r>
              <a:rPr lang="en-US" dirty="0"/>
              <a:t>STEP 1: Log the core &amp; plot data</a:t>
            </a:r>
            <a:endParaRPr lang="en-AU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6C210579-BD05-3FF8-5E15-775FBAB37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412875"/>
            <a:ext cx="604867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Convert to drilled thickness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Break on domain boundaries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Faults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Folds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0822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66744086-32A4-25B0-D542-1AA9A312E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138"/>
            <a:ext cx="8785225" cy="1433512"/>
          </a:xfrm>
          <a:prstGeom prst="rect">
            <a:avLst/>
          </a:prstGeom>
          <a:noFill/>
          <a:ln>
            <a:noFill/>
          </a:ln>
          <a:effectLst/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defRPr/>
            </a:pPr>
            <a:r>
              <a:rPr lang="en-AU" altLang="en-US" sz="36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Cooper Basin oil drilling 1995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3AE2BAA2-C9F7-B5D1-5448-B4760650F3EF}"/>
              </a:ext>
            </a:extLst>
          </p:cNvPr>
          <p:cNvGrpSpPr>
            <a:grpSpLocks/>
          </p:cNvGrpSpPr>
          <p:nvPr/>
        </p:nvGrpSpPr>
        <p:grpSpPr bwMode="auto">
          <a:xfrm>
            <a:off x="2616200" y="2060575"/>
            <a:ext cx="6418263" cy="3497263"/>
            <a:chOff x="1648" y="1298"/>
            <a:chExt cx="4043" cy="2203"/>
          </a:xfrm>
        </p:grpSpPr>
        <p:pic>
          <p:nvPicPr>
            <p:cNvPr id="44039" name="Picture 4">
              <a:extLst>
                <a:ext uri="{FF2B5EF4-FFF2-40B4-BE49-F238E27FC236}">
                  <a16:creationId xmlns:a16="http://schemas.microsoft.com/office/drawing/2014/main" id="{DEEC93DE-D222-85F2-9EA1-4D54922C5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" y="1298"/>
              <a:ext cx="4043" cy="2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040" name="Text Box 5">
              <a:extLst>
                <a:ext uri="{FF2B5EF4-FFF2-40B4-BE49-F238E27FC236}">
                  <a16:creationId xmlns:a16="http://schemas.microsoft.com/office/drawing/2014/main" id="{578E0FCB-E0DE-16D1-EF03-6DBA17009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8" y="1298"/>
              <a:ext cx="4043" cy="2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80000"/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AU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6150" name="Text Box 6">
            <a:extLst>
              <a:ext uri="{FF2B5EF4-FFF2-40B4-BE49-F238E27FC236}">
                <a16:creationId xmlns:a16="http://schemas.microsoft.com/office/drawing/2014/main" id="{394EB5E6-6370-FD58-0A7F-B3E502EA3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0" y="3213100"/>
            <a:ext cx="4087813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6000" b="0">
                <a:solidFill>
                  <a:srgbClr val="FFFF00"/>
                </a:solidFill>
                <a:ea typeface="Microsoft YaHei" panose="020B0503020204020204" pitchFamily="34" charset="-122"/>
              </a:rPr>
              <a:t>GRANITE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2B0FB362-96FB-FD7A-4D0C-FB66EB478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2035175"/>
            <a:ext cx="24034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 b="0">
                <a:solidFill>
                  <a:srgbClr val="FFFF00"/>
                </a:solidFill>
                <a:ea typeface="Microsoft YaHei" panose="020B0503020204020204" pitchFamily="34" charset="-122"/>
              </a:rPr>
              <a:t>What is this?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FC616CD8-AC39-F221-5BB7-54511F3C6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924175"/>
            <a:ext cx="295275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1813" indent="-531813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  <a:buFont typeface="Times New Roman" panose="02020603050405020304" pitchFamily="18" charset="0"/>
              <a:buAutoNum type="alphaLcParenR"/>
            </a:pPr>
            <a:r>
              <a:rPr lang="en-AU" altLang="en-US" sz="2400" b="0">
                <a:solidFill>
                  <a:srgbClr val="FFFFFF"/>
                </a:solidFill>
              </a:rPr>
              <a:t>Sandstone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  <a:buFont typeface="Times New Roman" panose="02020603050405020304" pitchFamily="18" charset="0"/>
              <a:buAutoNum type="alphaLcParenR"/>
            </a:pPr>
            <a:r>
              <a:rPr lang="en-AU" altLang="en-US" sz="2400" b="0">
                <a:solidFill>
                  <a:srgbClr val="FFFFFF"/>
                </a:solidFill>
              </a:rPr>
              <a:t>Limestone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  <a:buFont typeface="Times New Roman" panose="02020603050405020304" pitchFamily="18" charset="0"/>
              <a:buAutoNum type="alphaLcParenR"/>
            </a:pPr>
            <a:r>
              <a:rPr lang="en-AU" altLang="en-US" sz="2400" b="0">
                <a:solidFill>
                  <a:srgbClr val="FFFFFF"/>
                </a:solidFill>
              </a:rPr>
              <a:t>Conglomerate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  <a:buFont typeface="Times New Roman" panose="02020603050405020304" pitchFamily="18" charset="0"/>
              <a:buAutoNum type="alphaLcParenR"/>
            </a:pPr>
            <a:r>
              <a:rPr lang="en-AU" altLang="en-US" sz="2400" b="0">
                <a:solidFill>
                  <a:srgbClr val="FFFFFF"/>
                </a:solidFill>
              </a:rPr>
              <a:t>Other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434"/>
            <a:ext cx="9133268" cy="1312441"/>
          </a:xfrm>
        </p:spPr>
        <p:txBody>
          <a:bodyPr/>
          <a:lstStyle/>
          <a:p>
            <a:r>
              <a:rPr lang="en-US" dirty="0"/>
              <a:t>STEP 2: correlation</a:t>
            </a:r>
            <a:endParaRPr lang="en-AU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6C210579-BD05-3FF8-5E15-775FBAB37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412875"/>
            <a:ext cx="604867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Within holes &amp; between holes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Break on domain boundaries and correlate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30DA27-E488-FA6D-89F1-771AB09F3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47" y="2636912"/>
            <a:ext cx="4608021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64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5416C86-D724-E6E0-C463-FA026B00D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-24683"/>
            <a:ext cx="7513596" cy="688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360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24B6C55-4B44-AD6F-72B3-F72310922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91440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962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434"/>
            <a:ext cx="9144000" cy="1312441"/>
          </a:xfrm>
        </p:spPr>
        <p:txBody>
          <a:bodyPr/>
          <a:lstStyle/>
          <a:p>
            <a:r>
              <a:rPr lang="en-US" dirty="0"/>
              <a:t>STEP 3: Plot on section</a:t>
            </a:r>
            <a:endParaRPr lang="en-AU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6C210579-BD05-3FF8-5E15-775FBAB37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412875"/>
            <a:ext cx="604867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Utilising alpha angles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FE8E9BA-88A2-974C-1A11-4EAFA939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35920"/>
            <a:ext cx="4860032" cy="482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3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199BCFF-EE3C-2CFD-5D7B-CDE7C4DF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15748"/>
            <a:ext cx="5868144" cy="687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C7386BB-3E02-1F74-39BD-E459087E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6" y="2708920"/>
            <a:ext cx="4450804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B0AD00-F3FE-37A4-682C-B03FDCEDBE4D}"/>
              </a:ext>
            </a:extLst>
          </p:cNvPr>
          <p:cNvSpPr/>
          <p:nvPr/>
        </p:nvSpPr>
        <p:spPr bwMode="auto">
          <a:xfrm>
            <a:off x="581890" y="980728"/>
            <a:ext cx="3414045" cy="3023754"/>
          </a:xfrm>
          <a:custGeom>
            <a:avLst/>
            <a:gdLst>
              <a:gd name="connsiteX0" fmla="*/ 0 w 3273136"/>
              <a:gd name="connsiteY0" fmla="*/ 3023754 h 3023754"/>
              <a:gd name="connsiteX1" fmla="*/ 0 w 3273136"/>
              <a:gd name="connsiteY1" fmla="*/ 10391 h 3023754"/>
              <a:gd name="connsiteX2" fmla="*/ 3273136 w 3273136"/>
              <a:gd name="connsiteY2" fmla="*/ 0 h 302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3136" h="3023754">
                <a:moveTo>
                  <a:pt x="0" y="3023754"/>
                </a:moveTo>
                <a:lnTo>
                  <a:pt x="0" y="10391"/>
                </a:lnTo>
                <a:lnTo>
                  <a:pt x="3273136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2E067B-D269-9063-BB97-81FF7BFE259B}"/>
              </a:ext>
            </a:extLst>
          </p:cNvPr>
          <p:cNvSpPr/>
          <p:nvPr/>
        </p:nvSpPr>
        <p:spPr bwMode="auto">
          <a:xfrm flipV="1">
            <a:off x="3335289" y="6451865"/>
            <a:ext cx="4909848" cy="742"/>
          </a:xfrm>
          <a:custGeom>
            <a:avLst/>
            <a:gdLst>
              <a:gd name="connsiteX0" fmla="*/ 0 w 3273136"/>
              <a:gd name="connsiteY0" fmla="*/ 3023754 h 3023754"/>
              <a:gd name="connsiteX1" fmla="*/ 0 w 3273136"/>
              <a:gd name="connsiteY1" fmla="*/ 10391 h 3023754"/>
              <a:gd name="connsiteX2" fmla="*/ 3273136 w 3273136"/>
              <a:gd name="connsiteY2" fmla="*/ 0 h 3023754"/>
              <a:gd name="connsiteX0" fmla="*/ 0 w 3273136"/>
              <a:gd name="connsiteY0" fmla="*/ 10391 h 10386"/>
              <a:gd name="connsiteX1" fmla="*/ 3273136 w 3273136"/>
              <a:gd name="connsiteY1" fmla="*/ 0 h 1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3136" h="10386">
                <a:moveTo>
                  <a:pt x="0" y="10391"/>
                </a:moveTo>
                <a:lnTo>
                  <a:pt x="3273136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89E7A3E-E4BB-E5D6-E89A-5ED749AF5EC9}"/>
              </a:ext>
            </a:extLst>
          </p:cNvPr>
          <p:cNvSpPr/>
          <p:nvPr/>
        </p:nvSpPr>
        <p:spPr bwMode="auto">
          <a:xfrm flipH="1" flipV="1">
            <a:off x="2719091" y="5082038"/>
            <a:ext cx="4450802" cy="45719"/>
          </a:xfrm>
          <a:custGeom>
            <a:avLst/>
            <a:gdLst>
              <a:gd name="connsiteX0" fmla="*/ 0 w 3273136"/>
              <a:gd name="connsiteY0" fmla="*/ 3023754 h 3023754"/>
              <a:gd name="connsiteX1" fmla="*/ 0 w 3273136"/>
              <a:gd name="connsiteY1" fmla="*/ 10391 h 3023754"/>
              <a:gd name="connsiteX2" fmla="*/ 3273136 w 3273136"/>
              <a:gd name="connsiteY2" fmla="*/ 0 h 3023754"/>
              <a:gd name="connsiteX0" fmla="*/ 0 w 3273136"/>
              <a:gd name="connsiteY0" fmla="*/ 10391 h 10389"/>
              <a:gd name="connsiteX1" fmla="*/ 3273136 w 3273136"/>
              <a:gd name="connsiteY1" fmla="*/ 0 h 1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3136" h="10389">
                <a:moveTo>
                  <a:pt x="0" y="10391"/>
                </a:moveTo>
                <a:lnTo>
                  <a:pt x="3273136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051DEC-6BFE-AC14-59DD-2CDBD25C010F}"/>
              </a:ext>
            </a:extLst>
          </p:cNvPr>
          <p:cNvSpPr/>
          <p:nvPr/>
        </p:nvSpPr>
        <p:spPr bwMode="auto">
          <a:xfrm flipV="1">
            <a:off x="4052043" y="6196477"/>
            <a:ext cx="4450804" cy="477012"/>
          </a:xfrm>
          <a:custGeom>
            <a:avLst/>
            <a:gdLst>
              <a:gd name="connsiteX0" fmla="*/ 0 w 3273136"/>
              <a:gd name="connsiteY0" fmla="*/ 3023754 h 3023754"/>
              <a:gd name="connsiteX1" fmla="*/ 0 w 3273136"/>
              <a:gd name="connsiteY1" fmla="*/ 10391 h 3023754"/>
              <a:gd name="connsiteX2" fmla="*/ 3273136 w 3273136"/>
              <a:gd name="connsiteY2" fmla="*/ 0 h 302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3136" h="3023754">
                <a:moveTo>
                  <a:pt x="0" y="3023754"/>
                </a:moveTo>
                <a:lnTo>
                  <a:pt x="0" y="10391"/>
                </a:lnTo>
                <a:lnTo>
                  <a:pt x="3273136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A4B83CE-131C-BCFB-FD10-488D7842F652}"/>
              </a:ext>
            </a:extLst>
          </p:cNvPr>
          <p:cNvSpPr/>
          <p:nvPr/>
        </p:nvSpPr>
        <p:spPr bwMode="auto">
          <a:xfrm>
            <a:off x="1431942" y="2132856"/>
            <a:ext cx="3500098" cy="885960"/>
          </a:xfrm>
          <a:custGeom>
            <a:avLst/>
            <a:gdLst>
              <a:gd name="connsiteX0" fmla="*/ 0 w 3273136"/>
              <a:gd name="connsiteY0" fmla="*/ 3023754 h 3023754"/>
              <a:gd name="connsiteX1" fmla="*/ 0 w 3273136"/>
              <a:gd name="connsiteY1" fmla="*/ 10391 h 3023754"/>
              <a:gd name="connsiteX2" fmla="*/ 3273136 w 3273136"/>
              <a:gd name="connsiteY2" fmla="*/ 0 h 302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3136" h="3023754">
                <a:moveTo>
                  <a:pt x="0" y="3023754"/>
                </a:moveTo>
                <a:lnTo>
                  <a:pt x="0" y="10391"/>
                </a:lnTo>
                <a:lnTo>
                  <a:pt x="3273136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8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BBFE6EA-D1C4-C8B6-4C44-2E92E64A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0"/>
            <a:ext cx="585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86D2D4-FDA0-2724-F418-61010A8709C1}"/>
              </a:ext>
            </a:extLst>
          </p:cNvPr>
          <p:cNvCxnSpPr>
            <a:cxnSpLocks/>
          </p:cNvCxnSpPr>
          <p:nvPr/>
        </p:nvCxnSpPr>
        <p:spPr bwMode="auto">
          <a:xfrm flipV="1">
            <a:off x="6897688" y="2471738"/>
            <a:ext cx="863600" cy="1800225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B7B2EF58-D237-CBE7-6AEA-E489E51B268E}"/>
              </a:ext>
            </a:extLst>
          </p:cNvPr>
          <p:cNvCxnSpPr>
            <a:cxnSpLocks/>
          </p:cNvCxnSpPr>
          <p:nvPr/>
        </p:nvCxnSpPr>
        <p:spPr bwMode="auto">
          <a:xfrm flipV="1">
            <a:off x="6653213" y="1957388"/>
            <a:ext cx="892175" cy="1976437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BCB4D45D-872B-C778-9653-48B0004F3628}"/>
              </a:ext>
            </a:extLst>
          </p:cNvPr>
          <p:cNvCxnSpPr>
            <a:cxnSpLocks/>
          </p:cNvCxnSpPr>
          <p:nvPr/>
        </p:nvCxnSpPr>
        <p:spPr bwMode="auto">
          <a:xfrm flipV="1">
            <a:off x="7105650" y="2970213"/>
            <a:ext cx="900113" cy="1692275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434"/>
            <a:ext cx="3635896" cy="3400574"/>
          </a:xfrm>
        </p:spPr>
        <p:txBody>
          <a:bodyPr/>
          <a:lstStyle/>
          <a:p>
            <a:r>
              <a:rPr lang="en-US" dirty="0"/>
              <a:t>STEP 4: Reconstruction &amp; interpretation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66FD5-139E-0795-1C41-C85C76DA9136}"/>
              </a:ext>
            </a:extLst>
          </p:cNvPr>
          <p:cNvSpPr txBox="1"/>
          <p:nvPr/>
        </p:nvSpPr>
        <p:spPr>
          <a:xfrm rot="17840296">
            <a:off x="7171498" y="3705033"/>
            <a:ext cx="9461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C000"/>
                </a:solidFill>
                <a:latin typeface="+mj-lt"/>
              </a:rPr>
              <a:t>LALS48</a:t>
            </a:r>
            <a:endParaRPr lang="en-AU" sz="1600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4039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BBFE6EA-D1C4-C8B6-4C44-2E92E64A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20773"/>
            <a:ext cx="3275855" cy="383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D3C78B2-FECF-5280-EFB9-CB6FC1CCE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5511"/>
            <a:ext cx="5364088" cy="709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F8D96D-934D-451C-F598-7ECDC4CF4993}"/>
              </a:ext>
            </a:extLst>
          </p:cNvPr>
          <p:cNvSpPr txBox="1"/>
          <p:nvPr/>
        </p:nvSpPr>
        <p:spPr>
          <a:xfrm rot="17303065">
            <a:off x="3493247" y="3591330"/>
            <a:ext cx="9461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C000"/>
                </a:solidFill>
                <a:latin typeface="+mj-lt"/>
              </a:rPr>
              <a:t>LALS48</a:t>
            </a:r>
            <a:endParaRPr lang="en-AU" sz="16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653B8FE-8D24-9A9C-513F-84F76CFA439A}"/>
              </a:ext>
            </a:extLst>
          </p:cNvPr>
          <p:cNvSpPr txBox="1"/>
          <p:nvPr/>
        </p:nvSpPr>
        <p:spPr>
          <a:xfrm rot="3716717">
            <a:off x="747339" y="3137447"/>
            <a:ext cx="152876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Decollement?</a:t>
            </a:r>
            <a:endParaRPr lang="en-AU" sz="1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8016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6750C92-9D3B-208C-0E4E-BD2B615D4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054" y="2913"/>
            <a:ext cx="460229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2353B0-9BE0-8866-9A23-11D50643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188" y="0"/>
            <a:ext cx="4761812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9C28D58-0BFB-3BD6-4705-57D39997721D}"/>
              </a:ext>
            </a:extLst>
          </p:cNvPr>
          <p:cNvSpPr txBox="1">
            <a:spLocks/>
          </p:cNvSpPr>
          <p:nvPr/>
        </p:nvSpPr>
        <p:spPr bwMode="auto">
          <a:xfrm>
            <a:off x="0" y="100434"/>
            <a:ext cx="9144000" cy="131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b="0" kern="0" dirty="0"/>
              <a:t>Multiple working hypothesis</a:t>
            </a:r>
            <a:endParaRPr lang="en-AU" b="0" kern="0" dirty="0"/>
          </a:p>
        </p:txBody>
      </p:sp>
    </p:spTree>
    <p:extLst>
      <p:ext uri="{BB962C8B-B14F-4D97-AF65-F5344CB8AC3E}">
        <p14:creationId xmlns:p14="http://schemas.microsoft.com/office/powerpoint/2010/main" val="3301772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C28D58-0BFB-3BD6-4705-57D39997721D}"/>
              </a:ext>
            </a:extLst>
          </p:cNvPr>
          <p:cNvSpPr txBox="1">
            <a:spLocks/>
          </p:cNvSpPr>
          <p:nvPr/>
        </p:nvSpPr>
        <p:spPr bwMode="auto">
          <a:xfrm>
            <a:off x="0" y="100434"/>
            <a:ext cx="9144000" cy="131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b="0" kern="0" dirty="0"/>
              <a:t>Development of parasitic folding</a:t>
            </a:r>
            <a:endParaRPr lang="en-AU" b="0" kern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81170F-78BB-FD01-F697-F73E546D6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29" y="1916832"/>
            <a:ext cx="3383970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5DC0FCC-0731-F6CC-236C-C5C222B8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18" y="1916832"/>
            <a:ext cx="3345976" cy="407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87B2043-1604-C39C-063E-7532470AB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1"/>
            <a:ext cx="3250332" cy="40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478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>
            <a:extLst>
              <a:ext uri="{FF2B5EF4-FFF2-40B4-BE49-F238E27FC236}">
                <a16:creationId xmlns:a16="http://schemas.microsoft.com/office/drawing/2014/main" id="{92BE382A-BAAC-BFD5-734E-CE02D1AB2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928100" cy="170021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cs typeface="+mj-cs"/>
              </a:rPr>
              <a:t>Drill sections</a:t>
            </a:r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97C4B083-6327-08B0-C986-BE0F93DED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1270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>
            <a:extLst>
              <a:ext uri="{FF2B5EF4-FFF2-40B4-BE49-F238E27FC236}">
                <a16:creationId xmlns:a16="http://schemas.microsoft.com/office/drawing/2014/main" id="{ABE6C188-48CC-EAEB-3280-97313308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138613"/>
            <a:ext cx="64817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A377C5D4-4FDF-455A-8E6F-E37973610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138"/>
            <a:ext cx="8785225" cy="1433512"/>
          </a:xfrm>
          <a:prstGeom prst="rect">
            <a:avLst/>
          </a:prstGeom>
          <a:noFill/>
          <a:ln>
            <a:noFill/>
          </a:ln>
          <a:effectLst/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defRPr/>
            </a:pPr>
            <a:r>
              <a:rPr lang="en-AU" altLang="en-US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Lesson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CE8D706E-417D-41A4-85FD-2F80734F5EE3}"/>
              </a:ext>
            </a:extLst>
          </p:cNvPr>
          <p:cNvGrpSpPr>
            <a:grpSpLocks/>
          </p:cNvGrpSpPr>
          <p:nvPr/>
        </p:nvGrpSpPr>
        <p:grpSpPr bwMode="auto">
          <a:xfrm>
            <a:off x="4355976" y="2564904"/>
            <a:ext cx="4678487" cy="2520280"/>
            <a:chOff x="1648" y="1298"/>
            <a:chExt cx="4043" cy="2203"/>
          </a:xfrm>
        </p:grpSpPr>
        <p:pic>
          <p:nvPicPr>
            <p:cNvPr id="33799" name="Picture 4">
              <a:extLst>
                <a:ext uri="{FF2B5EF4-FFF2-40B4-BE49-F238E27FC236}">
                  <a16:creationId xmlns:a16="http://schemas.microsoft.com/office/drawing/2014/main" id="{475AB019-20CD-4305-A3E0-4D2ECCD93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" y="1298"/>
              <a:ext cx="4043" cy="2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3800" name="Text Box 5">
              <a:extLst>
                <a:ext uri="{FF2B5EF4-FFF2-40B4-BE49-F238E27FC236}">
                  <a16:creationId xmlns:a16="http://schemas.microsoft.com/office/drawing/2014/main" id="{6C28CEFE-B404-447A-9E16-60C0E7E85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8" y="1298"/>
              <a:ext cx="4043" cy="2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80000"/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AU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6150" name="Text Box 6">
            <a:extLst>
              <a:ext uri="{FF2B5EF4-FFF2-40B4-BE49-F238E27FC236}">
                <a16:creationId xmlns:a16="http://schemas.microsoft.com/office/drawing/2014/main" id="{3CC13CA9-B570-4C60-9181-3ED40BCF4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295577"/>
            <a:ext cx="432048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5400" b="0" dirty="0">
                <a:solidFill>
                  <a:srgbClr val="FFFF00"/>
                </a:solidFill>
                <a:ea typeface="Microsoft YaHei" panose="020B0503020204020204" pitchFamily="34" charset="-122"/>
              </a:rPr>
              <a:t>GRANITE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B4FCEC06-A3CC-4DB6-937B-96A9CCF79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1856085"/>
            <a:ext cx="4392612" cy="453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1813" indent="-531813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</a:pPr>
            <a:r>
              <a:rPr lang="en-AU" altLang="en-US" b="0" dirty="0">
                <a:solidFill>
                  <a:srgbClr val="FFFFFF"/>
                </a:solidFill>
              </a:rPr>
              <a:t>Be observant &amp; objective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</a:pPr>
            <a:r>
              <a:rPr lang="en-AU" altLang="en-US" b="0" dirty="0">
                <a:solidFill>
                  <a:srgbClr val="FFFFFF"/>
                </a:solidFill>
              </a:rPr>
              <a:t>Get your first year geology right!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</a:pPr>
            <a:r>
              <a:rPr lang="en-AU" altLang="en-US" b="0" dirty="0">
                <a:solidFill>
                  <a:srgbClr val="FFFFFF"/>
                </a:solidFill>
              </a:rPr>
              <a:t>Find 5 minutes for geological observations &amp; ideas</a:t>
            </a:r>
          </a:p>
        </p:txBody>
      </p:sp>
    </p:spTree>
    <p:extLst>
      <p:ext uri="{BB962C8B-B14F-4D97-AF65-F5344CB8AC3E}">
        <p14:creationId xmlns:p14="http://schemas.microsoft.com/office/powerpoint/2010/main" val="12515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>
            <a:extLst>
              <a:ext uri="{FF2B5EF4-FFF2-40B4-BE49-F238E27FC236}">
                <a16:creationId xmlns:a16="http://schemas.microsoft.com/office/drawing/2014/main" id="{92BE382A-BAAC-BFD5-734E-CE02D1AB2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4536058" cy="17002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 shale-rich goldfield?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7FFB8-385D-902D-297D-D3CEE9652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18" y="-11313"/>
            <a:ext cx="4364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61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>
            <a:extLst>
              <a:ext uri="{FF2B5EF4-FFF2-40B4-BE49-F238E27FC236}">
                <a16:creationId xmlns:a16="http://schemas.microsoft.com/office/drawing/2014/main" id="{92BE382A-BAAC-BFD5-734E-CE02D1AB2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928100" cy="17002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3D model</a:t>
            </a:r>
          </a:p>
        </p:txBody>
      </p:sp>
      <p:pic>
        <p:nvPicPr>
          <p:cNvPr id="3" name="Picture 2" descr="A blue and red object with red circles&#10;&#10;Description automatically generated">
            <a:extLst>
              <a:ext uri="{FF2B5EF4-FFF2-40B4-BE49-F238E27FC236}">
                <a16:creationId xmlns:a16="http://schemas.microsoft.com/office/drawing/2014/main" id="{9372637A-3D1A-29CF-BB11-1D09896B4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5159"/>
            <a:ext cx="9144000" cy="3242841"/>
          </a:xfrm>
          <a:prstGeom prst="rect">
            <a:avLst/>
          </a:prstGeom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A40CEC65-5E4D-7370-592B-9769C01AB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40846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sz="1800" b="0" dirty="0"/>
              <a:t>Plunge insignificant</a:t>
            </a:r>
            <a:endParaRPr lang="en-AU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474946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8E54A7-C04C-6351-D33F-E33386865FF7}"/>
              </a:ext>
            </a:extLst>
          </p:cNvPr>
          <p:cNvSpPr/>
          <p:nvPr/>
        </p:nvSpPr>
        <p:spPr bwMode="auto">
          <a:xfrm>
            <a:off x="0" y="3140968"/>
            <a:ext cx="9144000" cy="3717032"/>
          </a:xfrm>
          <a:prstGeom prst="rect">
            <a:avLst/>
          </a:pr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6DF77-B538-20EA-A6AF-B6BA3CF0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geochemical anomalies</a:t>
            </a:r>
            <a:endParaRPr lang="en-A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C33743-0AC1-0183-93AC-2967479A026F}"/>
              </a:ext>
            </a:extLst>
          </p:cNvPr>
          <p:cNvSpPr/>
          <p:nvPr/>
        </p:nvSpPr>
        <p:spPr bwMode="auto">
          <a:xfrm rot="20517627">
            <a:off x="318575" y="3278946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0B40A-BDAD-C2A7-EE10-D823BF220FED}"/>
              </a:ext>
            </a:extLst>
          </p:cNvPr>
          <p:cNvSpPr txBox="1"/>
          <p:nvPr/>
        </p:nvSpPr>
        <p:spPr>
          <a:xfrm>
            <a:off x="8359178" y="2920217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Surface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F8EFE4-9929-2B3A-A57D-D01471C279E0}"/>
              </a:ext>
            </a:extLst>
          </p:cNvPr>
          <p:cNvSpPr txBox="1"/>
          <p:nvPr/>
        </p:nvSpPr>
        <p:spPr>
          <a:xfrm>
            <a:off x="8820472" y="2507475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997A4-B457-C1CF-4B1F-00D6DF25362E}"/>
              </a:ext>
            </a:extLst>
          </p:cNvPr>
          <p:cNvSpPr txBox="1"/>
          <p:nvPr/>
        </p:nvSpPr>
        <p:spPr>
          <a:xfrm>
            <a:off x="-34136" y="2638178"/>
            <a:ext cx="285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B592F9-B6D1-9248-3280-2739D18D7E64}"/>
              </a:ext>
            </a:extLst>
          </p:cNvPr>
          <p:cNvSpPr txBox="1"/>
          <p:nvPr/>
        </p:nvSpPr>
        <p:spPr>
          <a:xfrm>
            <a:off x="8356605" y="5661248"/>
            <a:ext cx="737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1000m</a:t>
            </a:r>
            <a:endParaRPr lang="en-A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57128F-FD30-96CB-82AC-3C6955B57621}"/>
              </a:ext>
            </a:extLst>
          </p:cNvPr>
          <p:cNvSpPr/>
          <p:nvPr/>
        </p:nvSpPr>
        <p:spPr bwMode="auto">
          <a:xfrm rot="20517627">
            <a:off x="341882" y="2162624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7D5BA9-D53D-DB44-1A28-2B46E2E5B718}"/>
              </a:ext>
            </a:extLst>
          </p:cNvPr>
          <p:cNvSpPr/>
          <p:nvPr/>
        </p:nvSpPr>
        <p:spPr bwMode="auto">
          <a:xfrm rot="20517627">
            <a:off x="341882" y="4382374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2EC3E4-A521-1E70-3593-76C45C625E33}"/>
              </a:ext>
            </a:extLst>
          </p:cNvPr>
          <p:cNvSpPr/>
          <p:nvPr/>
        </p:nvSpPr>
        <p:spPr bwMode="auto">
          <a:xfrm rot="20517627">
            <a:off x="291385" y="5628784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CDF2D8-DD07-8CA4-F5DF-ACEF07EBA382}"/>
              </a:ext>
            </a:extLst>
          </p:cNvPr>
          <p:cNvSpPr/>
          <p:nvPr/>
        </p:nvSpPr>
        <p:spPr bwMode="auto">
          <a:xfrm>
            <a:off x="5220072" y="2920217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12C74E-677C-1ADA-0C7F-3268E42BBBDD}"/>
              </a:ext>
            </a:extLst>
          </p:cNvPr>
          <p:cNvSpPr/>
          <p:nvPr/>
        </p:nvSpPr>
        <p:spPr bwMode="auto">
          <a:xfrm>
            <a:off x="5220072" y="3886207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F4F597-C241-4175-ED96-35C777AC1DB4}"/>
              </a:ext>
            </a:extLst>
          </p:cNvPr>
          <p:cNvSpPr/>
          <p:nvPr/>
        </p:nvSpPr>
        <p:spPr bwMode="auto">
          <a:xfrm>
            <a:off x="5220071" y="4894319"/>
            <a:ext cx="2512843" cy="4788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19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  <p:bldP spid="5" grpId="0" animBg="1"/>
      <p:bldP spid="6" grpId="0" animBg="1"/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0434"/>
            <a:ext cx="7772400" cy="1312441"/>
          </a:xfrm>
        </p:spPr>
        <p:txBody>
          <a:bodyPr/>
          <a:lstStyle/>
          <a:p>
            <a:r>
              <a:rPr lang="en-US" dirty="0"/>
              <a:t>Common ingredients</a:t>
            </a:r>
            <a:endParaRPr lang="en-AU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6C210579-BD05-3FF8-5E15-775FBAB37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48" y="1412875"/>
            <a:ext cx="5238956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Variable facies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Laminated quartz veins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Folds (anticlines preferred?)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Limb thrust faults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Dykes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CE84E-F535-59BE-0EEF-BDC2C865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286" y="2682001"/>
            <a:ext cx="4805714" cy="417599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B7D732C-8A26-47A2-071D-DF7FDB55F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6463018"/>
            <a:ext cx="322260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000" dirty="0">
                <a:latin typeface="Verdana Ref"/>
              </a:rPr>
              <a:t>Whitelaw (1911)</a:t>
            </a:r>
          </a:p>
        </p:txBody>
      </p:sp>
    </p:spTree>
    <p:extLst>
      <p:ext uri="{BB962C8B-B14F-4D97-AF65-F5344CB8AC3E}">
        <p14:creationId xmlns:p14="http://schemas.microsoft.com/office/powerpoint/2010/main" val="371467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9BAC8AC3-0140-4324-3101-1BA3479F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99" y="0"/>
            <a:ext cx="3203848" cy="855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FB71EF-5429-E35F-3085-97A7ECEC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0434"/>
            <a:ext cx="7772400" cy="1312441"/>
          </a:xfrm>
        </p:spPr>
        <p:txBody>
          <a:bodyPr/>
          <a:lstStyle/>
          <a:p>
            <a:r>
              <a:rPr lang="en-US" dirty="0"/>
              <a:t>What would Lansell do?</a:t>
            </a:r>
            <a:endParaRPr lang="en-AU" dirty="0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6C210579-BD05-3FF8-5E15-775FBAB37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48" y="1412875"/>
            <a:ext cx="5238956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If Lansell were at Wedderburn?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Persistence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Courage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Innovative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Call on expertise</a:t>
            </a:r>
          </a:p>
          <a:p>
            <a:pPr lvl="1" eaLnBrk="1" hangingPunct="1">
              <a:buFont typeface="Wingdings" panose="05000000000000000000" pitchFamily="2" charset="2"/>
              <a:buChar char="l"/>
            </a:pPr>
            <a:r>
              <a:rPr lang="en-AU" altLang="en-US" b="0" dirty="0"/>
              <a:t>Bring experience</a:t>
            </a:r>
          </a:p>
          <a:p>
            <a:pPr marL="0" indent="0" eaLnBrk="1" hangingPunct="1">
              <a:buNone/>
            </a:pPr>
            <a:endParaRPr lang="en-AU" altLang="en-US" b="0" dirty="0"/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52614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A377C5D4-4FDF-455A-8E6F-E37973610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138"/>
            <a:ext cx="8785225" cy="1433512"/>
          </a:xfrm>
          <a:prstGeom prst="rect">
            <a:avLst/>
          </a:prstGeom>
          <a:noFill/>
          <a:ln>
            <a:noFill/>
          </a:ln>
          <a:effectLst/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defRPr/>
            </a:pPr>
            <a:r>
              <a:rPr lang="en-AU" altLang="en-US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Contents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B4FCEC06-A3CC-4DB6-937B-96A9CCF79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1856085"/>
            <a:ext cx="8496944" cy="453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1813" indent="-531813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531813" algn="l"/>
                <a:tab pos="989013" algn="l"/>
                <a:tab pos="1446213" algn="l"/>
                <a:tab pos="1903413" algn="l"/>
                <a:tab pos="2360613" algn="l"/>
                <a:tab pos="2817813" algn="l"/>
                <a:tab pos="3275013" algn="l"/>
                <a:tab pos="3732213" algn="l"/>
                <a:tab pos="4189413" algn="l"/>
                <a:tab pos="4646613" algn="l"/>
                <a:tab pos="5103813" algn="l"/>
                <a:tab pos="5561013" algn="l"/>
                <a:tab pos="6018213" algn="l"/>
                <a:tab pos="6475413" algn="l"/>
                <a:tab pos="6932613" algn="l"/>
                <a:tab pos="7389813" algn="l"/>
                <a:tab pos="7847013" algn="l"/>
                <a:tab pos="8304213" algn="l"/>
                <a:tab pos="8761413" algn="l"/>
                <a:tab pos="9218613" algn="l"/>
                <a:tab pos="9675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</a:pPr>
            <a:r>
              <a:rPr lang="en-AU" altLang="en-US" b="0" dirty="0">
                <a:solidFill>
                  <a:srgbClr val="FFFFFF"/>
                </a:solidFill>
              </a:rPr>
              <a:t>PART 1: Tribute to George Lansell 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</a:pPr>
            <a:r>
              <a:rPr lang="en-AU" altLang="en-US" b="0" dirty="0">
                <a:solidFill>
                  <a:srgbClr val="FFFFFF"/>
                </a:solidFill>
              </a:rPr>
              <a:t>How did he do it &amp; what can we learn from him?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</a:pPr>
            <a:r>
              <a:rPr lang="en-AU" altLang="en-US" b="0" dirty="0">
                <a:solidFill>
                  <a:srgbClr val="FFFFFF"/>
                </a:solidFill>
              </a:rPr>
              <a:t>PART 2: Turbidite-hosted gold deposits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</a:pPr>
            <a:r>
              <a:rPr lang="en-AU" altLang="en-US" b="0" dirty="0">
                <a:solidFill>
                  <a:srgbClr val="FFFFFF"/>
                </a:solidFill>
              </a:rPr>
              <a:t>How to unravel and understand the geology and find gold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</a:pPr>
            <a:r>
              <a:rPr lang="en-AU" altLang="en-US" b="0" dirty="0">
                <a:solidFill>
                  <a:srgbClr val="FFFFFF"/>
                </a:solidFill>
              </a:rPr>
              <a:t>PART 3: Methodology (using examples from Wedderburn)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Tx/>
            </a:pPr>
            <a:r>
              <a:rPr lang="en-AU" altLang="en-US" b="0" dirty="0">
                <a:solidFill>
                  <a:srgbClr val="FFFFFF"/>
                </a:solidFill>
              </a:rPr>
              <a:t>Logging, reconstruction &amp;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412632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>
            <a:extLst>
              <a:ext uri="{FF2B5EF4-FFF2-40B4-BE49-F238E27FC236}">
                <a16:creationId xmlns:a16="http://schemas.microsoft.com/office/drawing/2014/main" id="{0FD30AF4-8646-4204-AF25-A043A5D3F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5832202" cy="17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 1: TRIBUTE TO </a:t>
            </a:r>
            <a:br>
              <a:rPr lang="en-US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GEORGE LANSELL</a:t>
            </a:r>
            <a:endParaRPr lang="en-GB" sz="28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1751" name="Picture 1">
            <a:extLst>
              <a:ext uri="{FF2B5EF4-FFF2-40B4-BE49-F238E27FC236}">
                <a16:creationId xmlns:a16="http://schemas.microsoft.com/office/drawing/2014/main" id="{451B2BB1-D962-AA54-5A1D-0F828A327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99" y="0"/>
            <a:ext cx="3203848" cy="855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28D073-3378-5ECB-518D-4138EE18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427" y="2682094"/>
            <a:ext cx="6286612" cy="2835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B285C-E534-A56C-AD62-114FF3BEE13D}"/>
              </a:ext>
            </a:extLst>
          </p:cNvPr>
          <p:cNvSpPr txBox="1"/>
          <p:nvPr/>
        </p:nvSpPr>
        <p:spPr>
          <a:xfrm>
            <a:off x="-58427" y="5517232"/>
            <a:ext cx="19992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0" dirty="0">
                <a:latin typeface="Verdana" panose="020B0604030504040204" pitchFamily="34" charset="0"/>
                <a:ea typeface="Verdana" panose="020B0604030504040204" pitchFamily="34" charset="0"/>
              </a:rPr>
              <a:t>Source: fortuna-villa.com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the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460827EA-EB86-5D06-5AB3-2DD47F202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" y="1282021"/>
            <a:ext cx="9144000" cy="5575979"/>
          </a:xfrm>
          <a:prstGeom prst="rect">
            <a:avLst/>
          </a:prstGeom>
        </p:spPr>
      </p:pic>
      <p:sp>
        <p:nvSpPr>
          <p:cNvPr id="202756" name="Rectangle 4">
            <a:extLst>
              <a:ext uri="{FF2B5EF4-FFF2-40B4-BE49-F238E27FC236}">
                <a16:creationId xmlns:a16="http://schemas.microsoft.com/office/drawing/2014/main" id="{0FD30AF4-8646-4204-AF25-A043A5D3F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90175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George Lansell</a:t>
            </a:r>
            <a:endParaRPr lang="en-GB" sz="28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749" name="Text Box 8">
            <a:extLst>
              <a:ext uri="{FF2B5EF4-FFF2-40B4-BE49-F238E27FC236}">
                <a16:creationId xmlns:a16="http://schemas.microsoft.com/office/drawing/2014/main" id="{4A8F1332-D108-5B65-65D7-E513F68D838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315341" y="3620580"/>
            <a:ext cx="20970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Return to England</a:t>
            </a:r>
            <a:endParaRPr lang="en-US" alt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Ref" pitchFamily="32" charset="0"/>
            </a:endParaRPr>
          </a:p>
        </p:txBody>
      </p:sp>
      <p:sp>
        <p:nvSpPr>
          <p:cNvPr id="31750" name="Text Box 8">
            <a:extLst>
              <a:ext uri="{FF2B5EF4-FFF2-40B4-BE49-F238E27FC236}">
                <a16:creationId xmlns:a16="http://schemas.microsoft.com/office/drawing/2014/main" id="{4E779F1C-B273-512E-D749-5122F55848D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00931" y="4661694"/>
            <a:ext cx="1017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Candles</a:t>
            </a:r>
            <a:endParaRPr lang="en-US" alt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Ref" pitchFamily="32" charset="0"/>
            </a:endParaRPr>
          </a:p>
        </p:txBody>
      </p:sp>
      <p:pic>
        <p:nvPicPr>
          <p:cNvPr id="31751" name="Picture 1">
            <a:extLst>
              <a:ext uri="{FF2B5EF4-FFF2-40B4-BE49-F238E27FC236}">
                <a16:creationId xmlns:a16="http://schemas.microsoft.com/office/drawing/2014/main" id="{451B2BB1-D962-AA54-5A1D-0F828A327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01" y="0"/>
            <a:ext cx="1001171" cy="267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8">
            <a:extLst>
              <a:ext uri="{FF2B5EF4-FFF2-40B4-BE49-F238E27FC236}">
                <a16:creationId xmlns:a16="http://schemas.microsoft.com/office/drawing/2014/main" id="{E0A5FA68-2BC8-95F6-1A1C-F4B763789B5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55688" y="4440238"/>
            <a:ext cx="149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Gold Mining</a:t>
            </a:r>
            <a:endParaRPr lang="en-US" alt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Ref" pitchFamily="32" charset="0"/>
            </a:endParaRPr>
          </a:p>
        </p:txBody>
      </p:sp>
      <p:sp>
        <p:nvSpPr>
          <p:cNvPr id="31754" name="Text Box 8">
            <a:extLst>
              <a:ext uri="{FF2B5EF4-FFF2-40B4-BE49-F238E27FC236}">
                <a16:creationId xmlns:a16="http://schemas.microsoft.com/office/drawing/2014/main" id="{28CABA5C-0847-B145-C8EE-7D31212FACC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638885" y="3948689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Died 1906</a:t>
            </a:r>
            <a:endParaRPr lang="en-US" alt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Ref" pitchFamily="3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184D1E-1743-7154-81B7-16B43BE21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34151" y="3929639"/>
            <a:ext cx="2581725" cy="1164307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BE15D53A-0840-BBF7-0E6B-DA0F350D36E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31476" y="3742501"/>
            <a:ext cx="3252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Purchased Fortuna &amp; Big 180</a:t>
            </a:r>
            <a:endParaRPr lang="en-US" alt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Ref" pitchFamily="32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AF5C48B5-8A8B-6416-C2E6-B7BBC2D9832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70428" y="3058169"/>
            <a:ext cx="3509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Petitioned to return to Bendigo</a:t>
            </a:r>
            <a:endParaRPr lang="en-US" alt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Ref" pitchFamily="3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D7E79-5620-4378-0556-B656B64F4DA8}"/>
              </a:ext>
            </a:extLst>
          </p:cNvPr>
          <p:cNvSpPr txBox="1"/>
          <p:nvPr/>
        </p:nvSpPr>
        <p:spPr>
          <a:xfrm>
            <a:off x="7256027" y="6595813"/>
            <a:ext cx="1869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Bendigo Mining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187338C-B94B-6762-20BA-9B99A7171DE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361948" y="3707543"/>
            <a:ext cx="17796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Mining success</a:t>
            </a:r>
            <a:endParaRPr lang="en-US" alt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Ref" pitchFamily="32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C4099035-967F-20B9-367D-8122B605C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812" y="3565465"/>
            <a:ext cx="3252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Purchased Fortuna &amp; Big 180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For </a:t>
            </a:r>
            <a:r>
              <a:rPr lang="en-AU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£</a:t>
            </a:r>
            <a:r>
              <a:rPr lang="en-AU" alt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30,000 = 7,700 oz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= $25,000,000 today</a:t>
            </a:r>
            <a:endParaRPr lang="en-US" alt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Ref" pitchFamily="32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566F2256-DDC5-C65B-7A7E-0DDEF4D2E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630" y="4524583"/>
            <a:ext cx="2928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Profits from first stopes = </a:t>
            </a:r>
            <a:br>
              <a:rPr lang="en-AU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</a:br>
            <a:r>
              <a:rPr lang="en-AU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Ref" pitchFamily="32" charset="0"/>
              </a:rPr>
              <a:t>$150,000,000</a:t>
            </a:r>
            <a:endParaRPr lang="en-US" altLang="en-US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Ref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87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  <p:bldP spid="31752" grpId="0"/>
      <p:bldP spid="31754" grpId="0"/>
      <p:bldP spid="3" grpId="0"/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1">
            <a:extLst>
              <a:ext uri="{FF2B5EF4-FFF2-40B4-BE49-F238E27FC236}">
                <a16:creationId xmlns:a16="http://schemas.microsoft.com/office/drawing/2014/main" id="{451B2BB1-D962-AA54-5A1D-0F828A327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93" y="-6436096"/>
            <a:ext cx="6660232" cy="1778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Rectangle 4">
            <a:extLst>
              <a:ext uri="{FF2B5EF4-FFF2-40B4-BE49-F238E27FC236}">
                <a16:creationId xmlns:a16="http://schemas.microsoft.com/office/drawing/2014/main" id="{0FD30AF4-8646-4204-AF25-A043A5D3F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90360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de-CH" sz="44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George Lansell</a:t>
            </a:r>
            <a:endParaRPr lang="en-GB" sz="28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ACAFC98-C622-A2CF-C752-5CBBC142D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981200"/>
            <a:ext cx="5040560" cy="4114800"/>
          </a:xfrm>
        </p:spPr>
        <p:txBody>
          <a:bodyPr/>
          <a:lstStyle/>
          <a:p>
            <a:r>
              <a:rPr lang="en-US" dirty="0"/>
              <a:t>Qualities:</a:t>
            </a:r>
          </a:p>
          <a:p>
            <a:pPr lvl="1"/>
            <a:r>
              <a:rPr lang="en-US" dirty="0"/>
              <a:t>Indominable courage</a:t>
            </a:r>
          </a:p>
          <a:p>
            <a:pPr lvl="1"/>
            <a:r>
              <a:rPr lang="en-US" dirty="0"/>
              <a:t>Persistent enterprise</a:t>
            </a:r>
          </a:p>
          <a:p>
            <a:pPr lvl="1"/>
            <a:r>
              <a:rPr lang="en-US" dirty="0"/>
              <a:t>Tough, ruthless</a:t>
            </a:r>
          </a:p>
          <a:p>
            <a:pPr lvl="1"/>
            <a:r>
              <a:rPr lang="en-US" dirty="0"/>
              <a:t>Practical</a:t>
            </a:r>
          </a:p>
          <a:p>
            <a:pPr lvl="1"/>
            <a:r>
              <a:rPr lang="en-US" dirty="0"/>
              <a:t>Innovative</a:t>
            </a:r>
          </a:p>
          <a:p>
            <a:pPr lvl="1"/>
            <a:r>
              <a:rPr lang="en-US" dirty="0"/>
              <a:t>Sought relevant expertise</a:t>
            </a:r>
            <a:endParaRPr lang="en-AU" dirty="0"/>
          </a:p>
          <a:p>
            <a:pPr lvl="1"/>
            <a:r>
              <a:rPr lang="en-US" dirty="0"/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3472829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012FB4D1DE3E4D8FEA5A5CE5935CED" ma:contentTypeVersion="15" ma:contentTypeDescription="Create a new document." ma:contentTypeScope="" ma:versionID="7e179063861d8cadec658c15487d79c6">
  <xsd:schema xmlns:xsd="http://www.w3.org/2001/XMLSchema" xmlns:xs="http://www.w3.org/2001/XMLSchema" xmlns:p="http://schemas.microsoft.com/office/2006/metadata/properties" xmlns:ns2="52a73b92-d130-48cd-a2e9-25fc2a33e425" xmlns:ns3="778d60fe-98df-470b-be27-25fcfc731d23" targetNamespace="http://schemas.microsoft.com/office/2006/metadata/properties" ma:root="true" ma:fieldsID="56c8765400dbabc1d1699111012c4d0d" ns2:_="" ns3:_="">
    <xsd:import namespace="52a73b92-d130-48cd-a2e9-25fc2a33e425"/>
    <xsd:import namespace="778d60fe-98df-470b-be27-25fcfc731d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73b92-d130-48cd-a2e9-25fc2a33e4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01322b8-a7e3-4ddc-8352-a5fa958f56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8d60fe-98df-470b-be27-25fcfc731d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a55d5f8-8d1c-40fa-9c56-e9c0f89cf28e}" ma:internalName="TaxCatchAll" ma:showField="CatchAllData" ma:web="778d60fe-98df-470b-be27-25fcfc731d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FC12CE-9DA6-4D91-83E1-9B509B9742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a73b92-d130-48cd-a2e9-25fc2a33e425"/>
    <ds:schemaRef ds:uri="778d60fe-98df-470b-be27-25fcfc731d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E62708-CBFD-4732-942A-F49130279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9826</TotalTime>
  <Words>1088</Words>
  <Application>Microsoft Office PowerPoint</Application>
  <PresentationFormat>On-screen Show (4:3)</PresentationFormat>
  <Paragraphs>295</Paragraphs>
  <Slides>54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Microsoft YaHei</vt:lpstr>
      <vt:lpstr>Arial</vt:lpstr>
      <vt:lpstr>Calibri</vt:lpstr>
      <vt:lpstr>Times New Roman</vt:lpstr>
      <vt:lpstr>Verdana</vt:lpstr>
      <vt:lpstr>Verdana Ref</vt:lpstr>
      <vt:lpstr>Wingdings</vt:lpstr>
      <vt:lpstr>Soaring</vt:lpstr>
      <vt:lpstr>CorelDRAW</vt:lpstr>
      <vt:lpstr>PowerPoint Presentation</vt:lpstr>
      <vt:lpstr>Dr Rodney Boucher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Goldfield production</vt:lpstr>
      <vt:lpstr>Exploration of historic goldfields</vt:lpstr>
      <vt:lpstr>Historic geochemical anomalies</vt:lpstr>
      <vt:lpstr>Historic geochemical anomalies</vt:lpstr>
      <vt:lpstr>Exploration of historic goldfields</vt:lpstr>
      <vt:lpstr>PART 2: TURBIDITE*-HOSTED GOLD DEPOSITS**</vt:lpstr>
      <vt:lpstr>PowerPoint Presentation</vt:lpstr>
      <vt:lpstr>Understanding faults??</vt:lpstr>
      <vt:lpstr>PowerPoint Presentation</vt:lpstr>
      <vt:lpstr>Events ~2000 </vt:lpstr>
      <vt:lpstr>PowerPoint Presentation</vt:lpstr>
      <vt:lpstr>Turbidite-hosted gold deposits</vt:lpstr>
      <vt:lpstr>Turbidite-hosted gold deposits</vt:lpstr>
      <vt:lpstr>Turbidite-hosted gold deposits</vt:lpstr>
      <vt:lpstr>3 ways to use stratigraphy</vt:lpstr>
      <vt:lpstr>Good core logging</vt:lpstr>
      <vt:lpstr>PowerPoint Presentation</vt:lpstr>
      <vt:lpstr>Experience &amp; expertise</vt:lpstr>
      <vt:lpstr>PART 3: METHOLDOGY</vt:lpstr>
      <vt:lpstr>Sedimentological logging</vt:lpstr>
      <vt:lpstr>Reconstruction &amp; interpretation example </vt:lpstr>
      <vt:lpstr>Reconstruction &amp; interpretation example </vt:lpstr>
      <vt:lpstr>Reconstruction &amp; interpretation example </vt:lpstr>
      <vt:lpstr>Reconstruction &amp; interpretation example </vt:lpstr>
      <vt:lpstr>Process when logging</vt:lpstr>
      <vt:lpstr>Example log sheet</vt:lpstr>
      <vt:lpstr>Wedderburn interpretation 2023</vt:lpstr>
      <vt:lpstr>STEP 1: Log the core &amp; plot data</vt:lpstr>
      <vt:lpstr>STEP 2: correlation</vt:lpstr>
      <vt:lpstr>PowerPoint Presentation</vt:lpstr>
      <vt:lpstr>PowerPoint Presentation</vt:lpstr>
      <vt:lpstr>STEP 3: Plot on section</vt:lpstr>
      <vt:lpstr>PowerPoint Presentation</vt:lpstr>
      <vt:lpstr>STEP 4: Reconstruction &amp; interpretation</vt:lpstr>
      <vt:lpstr>PowerPoint Presentation</vt:lpstr>
      <vt:lpstr>PowerPoint Presentation</vt:lpstr>
      <vt:lpstr>PowerPoint Presentation</vt:lpstr>
      <vt:lpstr>Drill sections</vt:lpstr>
      <vt:lpstr>A shale-rich goldfield?</vt:lpstr>
      <vt:lpstr>3D model</vt:lpstr>
      <vt:lpstr>Historic geochemical anomalies</vt:lpstr>
      <vt:lpstr>Common ingredients</vt:lpstr>
      <vt:lpstr>What would Lansell do?</vt:lpstr>
    </vt:vector>
  </TitlesOfParts>
  <Company>Linex Pty Ltd</Company>
  <LinksUpToDate>false</LinksUpToDate>
  <SharedDoc>false</SharedDoc>
  <HyperlinkBase>www.linex.com.au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turbidites</dc:title>
  <dc:creator>Rodney Boucher</dc:creator>
  <cp:lastModifiedBy>Peter Wiseman</cp:lastModifiedBy>
  <cp:revision>443</cp:revision>
  <cp:lastPrinted>1601-01-01T00:00:00Z</cp:lastPrinted>
  <dcterms:created xsi:type="dcterms:W3CDTF">2002-02-13T23:21:16Z</dcterms:created>
  <dcterms:modified xsi:type="dcterms:W3CDTF">2024-04-08T01:33:32Z</dcterms:modified>
</cp:coreProperties>
</file>