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9" r:id="rId1"/>
  </p:sldMasterIdLst>
  <p:notesMasterIdLst>
    <p:notesMasterId r:id="rId28"/>
  </p:notesMasterIdLst>
  <p:sldIdLst>
    <p:sldId id="256" r:id="rId2"/>
    <p:sldId id="483" r:id="rId3"/>
    <p:sldId id="470" r:id="rId4"/>
    <p:sldId id="508" r:id="rId5"/>
    <p:sldId id="488" r:id="rId6"/>
    <p:sldId id="499" r:id="rId7"/>
    <p:sldId id="530" r:id="rId8"/>
    <p:sldId id="497" r:id="rId9"/>
    <p:sldId id="491" r:id="rId10"/>
    <p:sldId id="492" r:id="rId11"/>
    <p:sldId id="509" r:id="rId12"/>
    <p:sldId id="487" r:id="rId13"/>
    <p:sldId id="510" r:id="rId14"/>
    <p:sldId id="511" r:id="rId15"/>
    <p:sldId id="485" r:id="rId16"/>
    <p:sldId id="486" r:id="rId17"/>
    <p:sldId id="504" r:id="rId18"/>
    <p:sldId id="528" r:id="rId19"/>
    <p:sldId id="529" r:id="rId20"/>
    <p:sldId id="518" r:id="rId21"/>
    <p:sldId id="481" r:id="rId22"/>
    <p:sldId id="524" r:id="rId23"/>
    <p:sldId id="526" r:id="rId24"/>
    <p:sldId id="400" r:id="rId25"/>
    <p:sldId id="527" r:id="rId26"/>
    <p:sldId id="52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70"/>
    <p:restoredTop sz="77230"/>
  </p:normalViewPr>
  <p:slideViewPr>
    <p:cSldViewPr snapToGrid="0" snapToObjects="1">
      <p:cViewPr varScale="1">
        <p:scale>
          <a:sx n="100" d="100"/>
          <a:sy n="100" d="100"/>
        </p:scale>
        <p:origin x="2136" y="160"/>
      </p:cViewPr>
      <p:guideLst>
        <p:guide orient="horz" pos="2183"/>
        <p:guide pos="384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8FC89-0659-9544-4C49-34C4985AC7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4922E10-2F88-EC2D-EADF-A630948362A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F7D92D-8FAA-DE46-BE78-55AB79BBBF54}" type="datetimeFigureOut">
              <a:rPr lang="en-US"/>
              <a:pPr>
                <a:defRPr/>
              </a:pPr>
              <a:t>4/2/24</a:t>
            </a:fld>
            <a:endParaRPr lang="en-US"/>
          </a:p>
        </p:txBody>
      </p:sp>
      <p:sp>
        <p:nvSpPr>
          <p:cNvPr id="4" name="Slide Image Placeholder 3">
            <a:extLst>
              <a:ext uri="{FF2B5EF4-FFF2-40B4-BE49-F238E27FC236}">
                <a16:creationId xmlns:a16="http://schemas.microsoft.com/office/drawing/2014/main" id="{E579AE59-A67D-A0C3-A1D0-934BCB9EB94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F528116-4569-8D4F-2C1B-7C4700CFC10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0D5095BE-4332-9BB1-AB3E-0F3F860D84D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ABAE11E-7CE3-C1F4-6098-3ED951E5437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B7E2E62-F359-6948-93EF-A1051F97694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0710FABC-C74C-9F58-B5D9-DB566A9164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70EC2B74-A5E1-7F5B-B614-BF14BFE819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dirty="0"/>
              <a:t>Today I want to talk about what we’ve known about the structural controls of gold mineralisation since the 1860s and how 2006 seismic survey puts this knowledge into a brand new perspective</a:t>
            </a:r>
          </a:p>
          <a:p>
            <a:pPr eaLnBrk="1" hangingPunct="1">
              <a:spcBef>
                <a:spcPct val="0"/>
              </a:spcBef>
            </a:pPr>
            <a:endParaRPr lang="en-US" altLang="en-US" dirty="0"/>
          </a:p>
        </p:txBody>
      </p:sp>
      <p:sp>
        <p:nvSpPr>
          <p:cNvPr id="15363" name="Slide Number Placeholder 3">
            <a:extLst>
              <a:ext uri="{FF2B5EF4-FFF2-40B4-BE49-F238E27FC236}">
                <a16:creationId xmlns:a16="http://schemas.microsoft.com/office/drawing/2014/main" id="{8D748EC5-6023-C882-FCE1-5EC193FAF1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98AA894-7540-E049-A9B6-EC3778E91267}" type="slidenum">
              <a:rPr lang="en-US" altLang="en-US" smtClean="0">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just" eaLnBrk="0" fontAlgn="base" hangingPunct="0">
              <a:lnSpc>
                <a:spcPct val="120000"/>
              </a:lnSpc>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By overlaying the distribution of shafts we can see the extraordinary relationship between folds and mineralisation. At Bendigo some individual folds are mineralised, discontinuously, for some 15 kilometres along strike. At Castlemaine it’s up to about 8 kilometres. The main mineralised belt in the East Ballarat Goldfield is 14 km along strike but only 500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metres</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wide.</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10</a:t>
            </a:fld>
            <a:endParaRPr lang="en-US"/>
          </a:p>
        </p:txBody>
      </p:sp>
    </p:spTree>
    <p:extLst>
      <p:ext uri="{BB962C8B-B14F-4D97-AF65-F5344CB8AC3E}">
        <p14:creationId xmlns:p14="http://schemas.microsoft.com/office/powerpoint/2010/main" val="129740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Folds are everywhere across the Bendigo and Stawell zones – so if mineralisation is solely dependent of folds for structural control, why aren’t goldfields evenly spread across the zones?</a:t>
            </a:r>
          </a:p>
          <a:p>
            <a:endParaRPr lang="en-US" sz="1200" dirty="0">
              <a:solidFill>
                <a:schemeClr val="bg1"/>
              </a:solidFill>
            </a:endParaRPr>
          </a:p>
          <a:p>
            <a:r>
              <a:rPr lang="en-US" sz="1200" dirty="0">
                <a:solidFill>
                  <a:schemeClr val="bg1"/>
                </a:solidFill>
              </a:rPr>
              <a:t>Instead, we see the clustering of deposits into what we call a goldfield. Each goldfield is usually hosted by a set of a few anticlines, and therefore deposits are stretched out along strike –  each goldfield is separated by 8 to 30 km of unmineralised folded Ordovician, with no clear or obvious differences in fold geometry </a:t>
            </a:r>
          </a:p>
          <a:p>
            <a:endParaRPr lang="en-US" sz="1200" dirty="0">
              <a:solidFill>
                <a:schemeClr val="bg1"/>
              </a:solidFill>
            </a:endParaRPr>
          </a:p>
          <a:p>
            <a:r>
              <a:rPr lang="en-US" sz="1200" dirty="0">
                <a:solidFill>
                  <a:schemeClr val="bg1"/>
                </a:solidFill>
              </a:rPr>
              <a:t>Clearly there is a larger-scale structural control imposed on the area that makes some folds, or groups of folds, important traps for mineralisation while others are left barren.</a:t>
            </a:r>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11</a:t>
            </a:fld>
            <a:endParaRPr lang="en-US"/>
          </a:p>
        </p:txBody>
      </p:sp>
    </p:spTree>
    <p:extLst>
      <p:ext uri="{BB962C8B-B14F-4D97-AF65-F5344CB8AC3E}">
        <p14:creationId xmlns:p14="http://schemas.microsoft.com/office/powerpoint/2010/main" val="154047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first attempt to explain the spacing of goldfields </a:t>
            </a:r>
            <a:r>
              <a:rPr lang="en-US" sz="180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was by Stephen Cox in about 1983 – 23 years before the seismic survey.</a:t>
            </a:r>
            <a:endParaRPr lang="en-US" sz="1800" dirty="0"/>
          </a:p>
          <a:p>
            <a:endPar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Stephen came up with the idea that the location and spacing of gold deposits in the Bendigo Zone are related to major intrazonal faults. He speculated that these major faults were channeling fluids to some areas and not others and given that the spacing of major faults is similar to the spacing of the goldfields.</a:t>
            </a:r>
          </a:p>
          <a:p>
            <a:endPar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the same time other people like David Gray and myself were speculating that the Bendigo and Stawell zones were underlain Cambrian volcanics. And the structural models looked like this, in which major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intrazone</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faults, like the Whitelaw,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Muckleford</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Campbelltown faults, were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listric</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profile and would flatten at depth. In 1988 Dave Gray reasoned that the Cambrian volcanics that form the fault slices at Heathcote would underlie the whole region – although others had probably already arrived at that conclusion. </a:t>
            </a:r>
          </a:p>
          <a:p>
            <a:endPar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But it was Stephen that first suggested the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listric</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shaped faults might form the plumbing system that dictated where gold deposits in the upper crust would form – although he suggested that it might be blind thrusts that feed the goldfield (this is because the thrusts that we see at the surface are all unmineralised). </a:t>
            </a:r>
          </a:p>
          <a:p>
            <a:endParaRPr lang="en-US" sz="1800" kern="1200" dirty="0">
              <a:solidFill>
                <a:srgbClr val="000000"/>
              </a:solidFill>
              <a:effectLst/>
              <a:latin typeface="Calibri" panose="020F0502020204030204" pitchFamily="34" charset="0"/>
              <a:cs typeface="Calibri" panose="020F0502020204030204" pitchFamily="34" charset="0"/>
            </a:endParaRPr>
          </a:p>
          <a:p>
            <a:r>
              <a:rPr lang="en-AU" sz="1200" b="1" dirty="0">
                <a:effectLst/>
                <a:latin typeface="Calibri" panose="020F0502020204030204" pitchFamily="34" charset="0"/>
                <a:ea typeface="Calibri" panose="020F0502020204030204" pitchFamily="34" charset="0"/>
                <a:cs typeface="Calibri" panose="020F0502020204030204" pitchFamily="34" charset="0"/>
              </a:rPr>
              <a:t>If crustal scale faults are responsible for channelling fluids to upper crustal levels, then we need to explain how such faults</a:t>
            </a:r>
            <a:r>
              <a:rPr lang="en-AU" sz="1200" dirty="0">
                <a:effectLst/>
                <a:latin typeface="Calibri" panose="020F0502020204030204" pitchFamily="34" charset="0"/>
                <a:cs typeface="Calibri" panose="020F0502020204030204" pitchFamily="34" charset="0"/>
              </a:rPr>
              <a:t> </a:t>
            </a:r>
            <a:r>
              <a:rPr lang="en-AU" sz="1200" b="1" dirty="0">
                <a:effectLst/>
                <a:latin typeface="Calibri" panose="020F0502020204030204" pitchFamily="34" charset="0"/>
                <a:ea typeface="Calibri" panose="020F0502020204030204" pitchFamily="34" charset="0"/>
                <a:cs typeface="Calibri" panose="020F0502020204030204" pitchFamily="34" charset="0"/>
              </a:rPr>
              <a:t>interact with folds &amp; fold controlled structures?</a:t>
            </a:r>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12</a:t>
            </a:fld>
            <a:endParaRPr lang="en-US"/>
          </a:p>
        </p:txBody>
      </p:sp>
    </p:spTree>
    <p:extLst>
      <p:ext uri="{BB962C8B-B14F-4D97-AF65-F5344CB8AC3E}">
        <p14:creationId xmlns:p14="http://schemas.microsoft.com/office/powerpoint/2010/main" val="758999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wasn’t until 2006 that it was possible to test any of these ideas. And once the survey was completed it was clear we got some things right and some things wrong. We were all on the right track in that the crust has a dual layered structure, compositionally speaking, with upper turbidites and lower imbricated Cambrian volcanics. But the models in early late 80s and early 90s were advocating for a thin-skinned thin-skinned crustal structure – where faults flattened out to a common horizontal decollement surface. In fact that was wrong and it turned out to be a thick-skinned terrain where the the major faults penetrate right down to the lower crust. But the faults </a:t>
            </a:r>
            <a:r>
              <a:rPr lang="en-US" u="sng" strike="noStrike" dirty="0"/>
              <a:t>were</a:t>
            </a:r>
            <a:r>
              <a:rPr lang="en-US" dirty="0"/>
              <a:t> </a:t>
            </a:r>
            <a:r>
              <a:rPr lang="en-US" u="none" dirty="0" err="1"/>
              <a:t>listric</a:t>
            </a:r>
            <a:r>
              <a:rPr lang="en-US" dirty="0"/>
              <a:t> in profile, that is - steep at the surface and flattening at depth. They just don’t link to a common decollement zone. </a:t>
            </a:r>
          </a:p>
          <a:p>
            <a:endParaRPr lang="en-US" dirty="0"/>
          </a:p>
          <a:p>
            <a:pPr algn="just" eaLnBrk="0" fontAlgn="base" hangingPunct="0">
              <a:lnSpc>
                <a:spcPct val="120000"/>
              </a:lnSpc>
            </a:pPr>
            <a:r>
              <a:rPr lang="en-US" sz="1800"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13</a:t>
            </a:fld>
            <a:endParaRPr lang="en-US"/>
          </a:p>
        </p:txBody>
      </p:sp>
    </p:spTree>
    <p:extLst>
      <p:ext uri="{BB962C8B-B14F-4D97-AF65-F5344CB8AC3E}">
        <p14:creationId xmlns:p14="http://schemas.microsoft.com/office/powerpoint/2010/main" val="8913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But does the survey show a relationship between the location of goldfields and the major faults as suggested by Cox. </a:t>
            </a:r>
            <a:endParaRPr lang="en-AU" sz="1800" dirty="0">
              <a:effectLst/>
              <a:latin typeface="Times New Roman" panose="02020603050405020304" pitchFamily="18" charset="0"/>
              <a:ea typeface="Times New Roman" panose="02020603050405020304" pitchFamily="18" charset="0"/>
            </a:endParaRPr>
          </a:p>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It’s not immediately obvious from the section. But what we can see is that the Bendigo Goldfield sits above the inflection point of the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listric</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fault. On it’s own this could easily coincidental, but it’s an interesting observation.</a:t>
            </a:r>
            <a:endParaRPr lang="en-AU" sz="1800" dirty="0">
              <a:effectLst/>
              <a:latin typeface="Times New Roman" panose="02020603050405020304" pitchFamily="18" charset="0"/>
              <a:ea typeface="Times New Roman" panose="02020603050405020304" pitchFamily="18" charset="0"/>
            </a:endParaRPr>
          </a:p>
          <a:p>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 we need to ask – is there any type relationship at the surface, that we can see between the goldfield and the fault.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 here we can go back to mapping that was done 15-20 years before the seismic. </a:t>
            </a:r>
            <a:endParaRPr lang="en-AU" sz="1800" dirty="0">
              <a:effectLst/>
              <a:latin typeface="Times New Roman" panose="02020603050405020304" pitchFamily="18" charset="0"/>
              <a:ea typeface="Times New Roman" panose="02020603050405020304" pitchFamily="18" charset="0"/>
            </a:endParaRPr>
          </a:p>
          <a:p>
            <a:pPr eaLnBrk="0" fontAlgn="base" hangingPunct="0">
              <a:spcBef>
                <a:spcPts val="430"/>
              </a:spcBef>
            </a:pPr>
            <a:r>
              <a:rPr lang="en-US" sz="1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AU"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14</a:t>
            </a:fld>
            <a:endParaRPr lang="en-US"/>
          </a:p>
        </p:txBody>
      </p:sp>
    </p:spTree>
    <p:extLst>
      <p:ext uri="{BB962C8B-B14F-4D97-AF65-F5344CB8AC3E}">
        <p14:creationId xmlns:p14="http://schemas.microsoft.com/office/powerpoint/2010/main" val="2842343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99E40A9-9227-A544-AEFF-6898CC9525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D36919D-3BF2-B81D-0774-BBC7B9F081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0" fontAlgn="base" hangingPunct="0">
              <a:lnSpc>
                <a:spcPct val="120000"/>
              </a:lnSpc>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 let’s have a look at the fold patterns across Bendigo and Castlemaine Goldfields.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20000"/>
              </a:lnSpc>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mapping is based on very detailed 10,000 scale mapping by myself and David Byrne in the 1980s. </a:t>
            </a:r>
          </a:p>
          <a:p>
            <a:pPr algn="just" eaLnBrk="0" fontAlgn="base" hangingPunct="0">
              <a:lnSpc>
                <a:spcPct val="120000"/>
              </a:lnSpc>
            </a:pPr>
            <a:endParaRPr lang="en-US" altLang="en-US" dirty="0"/>
          </a:p>
          <a:p>
            <a:r>
              <a:rPr lang="en-US" altLang="en-US" dirty="0"/>
              <a:t>The great thing about Bendigo and Castlemaine is that we have great biostratigraphic control by using graptolite fossils. The whole Ordovician sequence is about 3000 </a:t>
            </a:r>
            <a:r>
              <a:rPr lang="en-US" altLang="en-US" dirty="0" err="1"/>
              <a:t>metres</a:t>
            </a:r>
            <a:r>
              <a:rPr lang="en-US" altLang="en-US" dirty="0"/>
              <a:t> thick and it’s possible to differentiate different packages of turbidites down to 150 to 200 </a:t>
            </a:r>
            <a:r>
              <a:rPr lang="en-US" altLang="en-US" dirty="0" err="1"/>
              <a:t>metres</a:t>
            </a:r>
            <a:r>
              <a:rPr lang="en-US" altLang="en-US" dirty="0"/>
              <a:t> thick. This  is good enough to show the broad structure of the two areas. Here the oldest rocks are the grey </a:t>
            </a:r>
            <a:r>
              <a:rPr lang="en-US" altLang="en-US" dirty="0" err="1"/>
              <a:t>colours</a:t>
            </a:r>
            <a:r>
              <a:rPr lang="en-US" altLang="en-US" dirty="0"/>
              <a:t>, the mid range aged strata are blue and the youngest strata are orange and yellow. And when you draw a cross-section across the goldfield to include the Whitelaw Fault you see a remarkable change in fold style. The enveloping surface, of the major fold hinges, is horizontal to synclinal across the goldfield but rapidly climbs towards the Whitelaw Fault. This is simply because the folds over here have wide west-dipping limbs and shorter east-dipping limbs. So folds are verging towards the fault and there are other significant features in the hanging wall – such as a vertical mineral lineation, a subtle increase in the strength of S1 cleavage and the slates become almost </a:t>
            </a:r>
            <a:r>
              <a:rPr lang="en-US" altLang="en-US" dirty="0" err="1"/>
              <a:t>phyllitic</a:t>
            </a:r>
            <a:r>
              <a:rPr lang="en-US" altLang="en-US" dirty="0"/>
              <a:t> near the hangingwall. At the same time the folds in the east are slightly tighter. All this suggests a higher overall strain in the hangingwall of the Whitelaw Fault. This is similar to the characteristics seen in thrust sheets in other parts of the world. </a:t>
            </a:r>
          </a:p>
        </p:txBody>
      </p:sp>
      <p:sp>
        <p:nvSpPr>
          <p:cNvPr id="4" name="Slide Number Placeholder 3">
            <a:extLst>
              <a:ext uri="{FF2B5EF4-FFF2-40B4-BE49-F238E27FC236}">
                <a16:creationId xmlns:a16="http://schemas.microsoft.com/office/drawing/2014/main" id="{927AF302-1368-32E9-551E-A013E09E99BC}"/>
              </a:ext>
            </a:extLst>
          </p:cNvPr>
          <p:cNvSpPr>
            <a:spLocks noGrp="1"/>
          </p:cNvSpPr>
          <p:nvPr>
            <p:ph type="sldNum" sz="quarter" idx="5"/>
          </p:nvPr>
        </p:nvSpPr>
        <p:spPr/>
        <p:txBody>
          <a:bodyPr/>
          <a:lstStyle/>
          <a:p>
            <a:pPr>
              <a:defRPr/>
            </a:pPr>
            <a:fld id="{D5E18FBF-1903-C34A-AD4C-D702E4B0B53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E161386-7B56-2C48-6FAB-63BA3478D1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5331342E-451E-6F14-B224-D18528B0F2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we look at the same type of section at Castlemaine and Chewton we see an almost identical transition from a flattish enveloping surface which then rapidly climbs east of the goldfield. At the far east end of the section you see similar sub-vertical stretching </a:t>
            </a:r>
            <a:r>
              <a:rPr lang="en-US" altLang="en-US" dirty="0" err="1"/>
              <a:t>lineations</a:t>
            </a:r>
            <a:r>
              <a:rPr lang="en-US" altLang="en-US" dirty="0"/>
              <a:t>. And there is a general eastwards intensification of cleavage and tightening of fold hinges. The only problem here is that graptolites are hard to find in the east and so it’s difficult to identify the presence of a major fault analogous to the Whitelaw Fault. But on the basis of the structures I did infer a fault that I named the </a:t>
            </a:r>
            <a:r>
              <a:rPr lang="en-US" altLang="en-US" dirty="0" err="1"/>
              <a:t>Taradale</a:t>
            </a:r>
            <a:r>
              <a:rPr lang="en-US" altLang="en-US" dirty="0"/>
              <a:t> Fault - there is some evidence at the surface for the structure.</a:t>
            </a:r>
          </a:p>
        </p:txBody>
      </p:sp>
      <p:sp>
        <p:nvSpPr>
          <p:cNvPr id="4" name="Slide Number Placeholder 3">
            <a:extLst>
              <a:ext uri="{FF2B5EF4-FFF2-40B4-BE49-F238E27FC236}">
                <a16:creationId xmlns:a16="http://schemas.microsoft.com/office/drawing/2014/main" id="{2F785A23-6BA6-A1A2-73B1-EC59974C07F2}"/>
              </a:ext>
            </a:extLst>
          </p:cNvPr>
          <p:cNvSpPr>
            <a:spLocks noGrp="1"/>
          </p:cNvSpPr>
          <p:nvPr>
            <p:ph type="sldNum" sz="quarter" idx="5"/>
          </p:nvPr>
        </p:nvSpPr>
        <p:spPr/>
        <p:txBody>
          <a:bodyPr/>
          <a:lstStyle/>
          <a:p>
            <a:pPr>
              <a:defRPr/>
            </a:pPr>
            <a:fld id="{305AC363-7749-2942-B19C-B6E772DA5874}"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we can summarize these relationships in this diagram – and it suggests </a:t>
            </a:r>
            <a:r>
              <a:rPr lang="en-US" sz="1200" dirty="0">
                <a:solidFill>
                  <a:schemeClr val="tx1"/>
                </a:solidFill>
                <a:latin typeface="Helvetica" pitchFamily="2" charset="0"/>
                <a:ea typeface="+mn-ea"/>
                <a:cs typeface="+mn-cs"/>
              </a:rPr>
              <a:t>that folds and major faults may be related, based on fold vergence patterns, and higher strains in the </a:t>
            </a:r>
            <a:r>
              <a:rPr lang="en-US" sz="1200" dirty="0" err="1">
                <a:solidFill>
                  <a:schemeClr val="tx1"/>
                </a:solidFill>
                <a:latin typeface="Helvetica" pitchFamily="2" charset="0"/>
                <a:ea typeface="+mn-ea"/>
                <a:cs typeface="+mn-cs"/>
              </a:rPr>
              <a:t>hangingwalls</a:t>
            </a:r>
            <a:r>
              <a:rPr lang="en-US" sz="1200" dirty="0">
                <a:solidFill>
                  <a:schemeClr val="tx1"/>
                </a:solidFill>
                <a:latin typeface="Helvetica" pitchFamily="2" charset="0"/>
                <a:ea typeface="+mn-ea"/>
                <a:cs typeface="+mn-cs"/>
              </a:rPr>
              <a:t> of the major faults to the east. This implies that the growth of the regional faults and folding were partly coeval. Other </a:t>
            </a:r>
            <a:r>
              <a:rPr lang="en-US" dirty="0">
                <a:latin typeface="Helvetica" pitchFamily="2" charset="0"/>
              </a:rPr>
              <a:t>major faults show similar high strains zones in their hanging walls – the </a:t>
            </a:r>
            <a:r>
              <a:rPr lang="en-US" dirty="0" err="1">
                <a:latin typeface="Helvetica" pitchFamily="2" charset="0"/>
              </a:rPr>
              <a:t>Muckleford</a:t>
            </a:r>
            <a:r>
              <a:rPr lang="en-US" dirty="0">
                <a:latin typeface="Helvetica" pitchFamily="2" charset="0"/>
              </a:rPr>
              <a:t> Fault, Redesdale Fault, Heathcote Fault Zone and the Avoca Fault.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Helvetica" pitchFamily="2" charset="0"/>
              </a:rPr>
              <a:t>But the main thing to take from this is that the major </a:t>
            </a:r>
            <a:r>
              <a:rPr lang="en-US" dirty="0" err="1">
                <a:latin typeface="Helvetica" pitchFamily="2" charset="0"/>
              </a:rPr>
              <a:t>intrazone</a:t>
            </a:r>
            <a:r>
              <a:rPr lang="en-US" dirty="0">
                <a:latin typeface="Helvetica" pitchFamily="2" charset="0"/>
              </a:rPr>
              <a:t> faults are unmineralised and the goldfield is set back to the west by several kilometres</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Helvetica" pitchFamily="2" charset="0"/>
              </a:rPr>
              <a:t>But what does the seismic survey tell us about this idea and how could it 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Helvetica" pitchFamily="2" charset="0"/>
            </a:endParaRPr>
          </a:p>
          <a:p>
            <a:r>
              <a:rPr lang="en-AU" i="1" dirty="0">
                <a:effectLst/>
                <a:latin typeface="Times"/>
              </a:rPr>
              <a:t>Note: The Avoca, St Arnaud, </a:t>
            </a:r>
            <a:r>
              <a:rPr lang="en-AU" i="1" dirty="0" err="1">
                <a:effectLst/>
                <a:latin typeface="Times"/>
              </a:rPr>
              <a:t>Percydale</a:t>
            </a:r>
            <a:r>
              <a:rPr lang="en-AU" i="1" dirty="0">
                <a:effectLst/>
                <a:latin typeface="Times"/>
              </a:rPr>
              <a:t> and Landsborough faults all have </a:t>
            </a:r>
            <a:r>
              <a:rPr lang="en-AU" i="1" dirty="0" err="1">
                <a:effectLst/>
                <a:latin typeface="Times"/>
              </a:rPr>
              <a:t>polydeformed</a:t>
            </a:r>
            <a:r>
              <a:rPr lang="en-AU" i="1" dirty="0">
                <a:effectLst/>
                <a:latin typeface="Times"/>
              </a:rPr>
              <a:t> and highly strained </a:t>
            </a:r>
            <a:r>
              <a:rPr lang="en-AU" i="1" dirty="0" err="1">
                <a:effectLst/>
                <a:latin typeface="Times"/>
              </a:rPr>
              <a:t>hangingwalls</a:t>
            </a:r>
            <a:r>
              <a:rPr lang="en-AU" i="1" dirty="0">
                <a:effectLst/>
                <a:latin typeface="Times"/>
              </a:rPr>
              <a:t> with west over east kinematic indicators.</a:t>
            </a:r>
          </a:p>
          <a:p>
            <a:r>
              <a:rPr lang="en-AU" i="1" dirty="0">
                <a:effectLst/>
                <a:latin typeface="Times"/>
              </a:rPr>
              <a:t>The largest antiformal culminations in the Stawell Zone often coincide with large faults, which are regularly spaced across the eastern Stawell Zone.</a:t>
            </a:r>
          </a:p>
          <a:p>
            <a:endParaRPr lang="en-AU" dirty="0">
              <a:effectLst/>
              <a:latin typeface="Time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17</a:t>
            </a:fld>
            <a:endParaRPr lang="en-US"/>
          </a:p>
        </p:txBody>
      </p:sp>
    </p:spTree>
    <p:extLst>
      <p:ext uri="{BB962C8B-B14F-4D97-AF65-F5344CB8AC3E}">
        <p14:creationId xmlns:p14="http://schemas.microsoft.com/office/powerpoint/2010/main" val="223665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ts val="430"/>
              </a:spcBef>
            </a:pPr>
            <a:r>
              <a:rPr lang="en-US" sz="1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AU"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18</a:t>
            </a:fld>
            <a:endParaRPr lang="en-US"/>
          </a:p>
        </p:txBody>
      </p:sp>
    </p:spTree>
    <p:extLst>
      <p:ext uri="{BB962C8B-B14F-4D97-AF65-F5344CB8AC3E}">
        <p14:creationId xmlns:p14="http://schemas.microsoft.com/office/powerpoint/2010/main" val="23935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ts val="430"/>
              </a:spcBef>
            </a:pPr>
            <a:endParaRPr lang="en-AU"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19</a:t>
            </a:fld>
            <a:endParaRPr lang="en-US"/>
          </a:p>
        </p:txBody>
      </p:sp>
    </p:spTree>
    <p:extLst>
      <p:ext uri="{BB962C8B-B14F-4D97-AF65-F5344CB8AC3E}">
        <p14:creationId xmlns:p14="http://schemas.microsoft.com/office/powerpoint/2010/main" val="92078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A5240AC-CD6B-599D-1AF3-FBD65917B0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D42B77EE-E55C-96BA-D266-ED0DE5219E88}"/>
              </a:ext>
            </a:extLst>
          </p:cNvPr>
          <p:cNvSpPr>
            <a:spLocks noGrp="1" noChangeArrowheads="1"/>
          </p:cNvSpPr>
          <p:nvPr>
            <p:ph type="body" idx="1"/>
          </p:nvPr>
        </p:nvSpPr>
        <p:spPr bwMode="auto"/>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2006 Seismic Survey, was conducted across a 319 km long route comprising 3 overlapping lines.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411" name="Slide Number Placeholder 3">
            <a:extLst>
              <a:ext uri="{FF2B5EF4-FFF2-40B4-BE49-F238E27FC236}">
                <a16:creationId xmlns:a16="http://schemas.microsoft.com/office/drawing/2014/main" id="{0A47369B-0F30-D12F-91A0-E555E0FA60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1B94847-A56D-8A43-B8FF-E7DFD69FE264}"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F80B16-6D13-040D-203E-1E565BA03860}"/>
              </a:ext>
            </a:extLst>
          </p:cNvPr>
          <p:cNvSpPr>
            <a:spLocks noGrp="1" noChangeArrowheads="1"/>
          </p:cNvSpPr>
          <p:nvPr>
            <p:ph type="sldNum" sz="quarter" idx="5"/>
          </p:nvPr>
        </p:nvSpPr>
        <p:spPr>
          <a:ln/>
        </p:spPr>
        <p:txBody>
          <a:bodyPr/>
          <a:lstStyle/>
          <a:p>
            <a:fld id="{D5307C7B-F99C-1A45-9805-F56A17FA7C1A}" type="slidenum">
              <a:rPr lang="en-AU" altLang="en-US"/>
              <a:pPr/>
              <a:t>20</a:t>
            </a:fld>
            <a:endParaRPr lang="en-AU" altLang="en-US"/>
          </a:p>
        </p:txBody>
      </p:sp>
      <p:sp>
        <p:nvSpPr>
          <p:cNvPr id="360450" name="Rectangle 2">
            <a:extLst>
              <a:ext uri="{FF2B5EF4-FFF2-40B4-BE49-F238E27FC236}">
                <a16:creationId xmlns:a16="http://schemas.microsoft.com/office/drawing/2014/main" id="{30BB6E16-EEA5-E4FC-E851-96C49D50A1FE}"/>
              </a:ext>
            </a:extLst>
          </p:cNvPr>
          <p:cNvSpPr>
            <a:spLocks noGrp="1" noRot="1" noChangeAspect="1" noChangeArrowheads="1" noTextEdit="1"/>
          </p:cNvSpPr>
          <p:nvPr>
            <p:ph type="sldImg"/>
          </p:nvPr>
        </p:nvSpPr>
        <p:spPr>
          <a:ln/>
        </p:spPr>
      </p:sp>
      <p:sp>
        <p:nvSpPr>
          <p:cNvPr id="360451" name="Rectangle 3">
            <a:extLst>
              <a:ext uri="{FF2B5EF4-FFF2-40B4-BE49-F238E27FC236}">
                <a16:creationId xmlns:a16="http://schemas.microsoft.com/office/drawing/2014/main" id="{C4511B81-AFC4-3CB6-9C9E-0D79EC100BD2}"/>
              </a:ext>
            </a:extLst>
          </p:cNvPr>
          <p:cNvSpPr>
            <a:spLocks noGrp="1" noChangeArrowheads="1"/>
          </p:cNvSpPr>
          <p:nvPr>
            <p:ph type="body" idx="1"/>
          </p:nvPr>
        </p:nvSpPr>
        <p:spPr/>
        <p:txBody>
          <a:bodyPr/>
          <a:lstStyle/>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summaries the relationships between the mapped profile across Bendigo and the shape of the Whitelaw Fault in the seismic survey.  We think that the low-angle segments of the fault was more effective fluid pathways because it was favourably oriented for reactivation involving steady-state deformation which maintained permeability over an extended period. By contrast, the high angle segments were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unfavourably</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oriented for reactivation during east-west shortening and were relatively impermeable. If so, this suggests there was a Fluid Escape Zone that coincided with the steepening of the first-order fault.</a:t>
            </a:r>
            <a:endParaRPr lang="en-AU" sz="1800" dirty="0">
              <a:effectLst/>
              <a:latin typeface="Times New Roman" panose="02020603050405020304" pitchFamily="18" charset="0"/>
              <a:ea typeface="Times New Roman" panose="02020603050405020304" pitchFamily="18" charset="0"/>
            </a:endParaRPr>
          </a:p>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escape zone represents a transfer of permeability from the major faults, into networks of smaller structures within the folded sediments. </a:t>
            </a:r>
            <a:endParaRPr lang="en-AU" sz="1800" dirty="0">
              <a:effectLst/>
              <a:latin typeface="Times New Roman" panose="02020603050405020304" pitchFamily="18" charset="0"/>
              <a:ea typeface="Times New Roman" panose="02020603050405020304" pitchFamily="18" charset="0"/>
            </a:endParaRPr>
          </a:p>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can help to explain the setback of the goldfields from major faults, and why there is a barren zone.</a:t>
            </a:r>
            <a:endParaRPr lang="en-AU" sz="1800" dirty="0">
              <a:effectLst/>
              <a:latin typeface="Times New Roman" panose="02020603050405020304" pitchFamily="18" charset="0"/>
              <a:ea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Support for the model is provided by FLAC3D and other Numerical modelling. This has confirmed the theoretical aspects of fluid flow during deformation along the low-angle and high angle fault segments. They found that these high fluid fluxes are sustained within the low-dipping segments of the faults. Other modelling by Rawling et al is somewhat equivocal but some of their modelling runs support the concept.</a:t>
            </a:r>
            <a:endParaRPr lang="en-AU" sz="1800" dirty="0">
              <a:effectLst/>
              <a:latin typeface="Times New Roman" panose="02020603050405020304" pitchFamily="18" charset="0"/>
              <a:ea typeface="Times New Roman" panose="02020603050405020304" pitchFamily="18" charset="0"/>
            </a:endParaRPr>
          </a:p>
          <a:p>
            <a:pPr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Also Rawling et al did a statistical analysis of the surface outcrops of the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intrazone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faults compared to the projected inflection points They found that there is much better statistical correspondence between the location of the goldfields and the inflection points compared to the fault outcrops.</a:t>
            </a:r>
            <a:endParaRPr lang="en-AU" sz="1800" dirty="0">
              <a:effectLst/>
              <a:latin typeface="Times New Roman" panose="02020603050405020304" pitchFamily="18" charset="0"/>
              <a:ea typeface="Times New Roman" panose="02020603050405020304" pitchFamily="18" charset="0"/>
            </a:endParaRPr>
          </a:p>
          <a:p>
            <a:endParaRPr lang="en-AU" dirty="0">
              <a:solidFill>
                <a:srgbClr val="050309"/>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21</a:t>
            </a:fld>
            <a:endParaRPr lang="en-US"/>
          </a:p>
        </p:txBody>
      </p:sp>
    </p:spTree>
    <p:extLst>
      <p:ext uri="{BB962C8B-B14F-4D97-AF65-F5344CB8AC3E}">
        <p14:creationId xmlns:p14="http://schemas.microsoft.com/office/powerpoint/2010/main" val="355225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22</a:t>
            </a:fld>
            <a:endParaRPr lang="en-US"/>
          </a:p>
        </p:txBody>
      </p:sp>
    </p:spTree>
    <p:extLst>
      <p:ext uri="{BB962C8B-B14F-4D97-AF65-F5344CB8AC3E}">
        <p14:creationId xmlns:p14="http://schemas.microsoft.com/office/powerpoint/2010/main" val="554029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23</a:t>
            </a:fld>
            <a:endParaRPr lang="en-US"/>
          </a:p>
        </p:txBody>
      </p:sp>
    </p:spTree>
    <p:extLst>
      <p:ext uri="{BB962C8B-B14F-4D97-AF65-F5344CB8AC3E}">
        <p14:creationId xmlns:p14="http://schemas.microsoft.com/office/powerpoint/2010/main" val="907092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4FBC7E-F7ED-70F2-1A84-F8DAE759DA92}"/>
              </a:ext>
            </a:extLst>
          </p:cNvPr>
          <p:cNvSpPr>
            <a:spLocks noGrp="1" noChangeArrowheads="1"/>
          </p:cNvSpPr>
          <p:nvPr>
            <p:ph type="sldNum" sz="quarter" idx="5"/>
          </p:nvPr>
        </p:nvSpPr>
        <p:spPr>
          <a:ln/>
        </p:spPr>
        <p:txBody>
          <a:bodyPr/>
          <a:lstStyle/>
          <a:p>
            <a:fld id="{37BFCE95-A978-FC4E-8496-0B9EC6A0007A}" type="slidenum">
              <a:rPr lang="en-AU" altLang="en-US"/>
              <a:pPr/>
              <a:t>24</a:t>
            </a:fld>
            <a:endParaRPr lang="en-AU" altLang="en-US"/>
          </a:p>
        </p:txBody>
      </p:sp>
      <p:sp>
        <p:nvSpPr>
          <p:cNvPr id="351234" name="Rectangle 2">
            <a:extLst>
              <a:ext uri="{FF2B5EF4-FFF2-40B4-BE49-F238E27FC236}">
                <a16:creationId xmlns:a16="http://schemas.microsoft.com/office/drawing/2014/main" id="{0DBDD5BD-F0A7-97D3-3F35-00A2C4C198EF}"/>
              </a:ext>
            </a:extLst>
          </p:cNvPr>
          <p:cNvSpPr>
            <a:spLocks noGrp="1" noRot="1" noChangeAspect="1" noChangeArrowheads="1" noTextEdit="1"/>
          </p:cNvSpPr>
          <p:nvPr>
            <p:ph type="sldImg"/>
          </p:nvPr>
        </p:nvSpPr>
        <p:spPr>
          <a:ln/>
        </p:spPr>
      </p:sp>
      <p:sp>
        <p:nvSpPr>
          <p:cNvPr id="351235" name="Rectangle 3">
            <a:extLst>
              <a:ext uri="{FF2B5EF4-FFF2-40B4-BE49-F238E27FC236}">
                <a16:creationId xmlns:a16="http://schemas.microsoft.com/office/drawing/2014/main" id="{DAFE4258-F218-9424-088A-054029616DD9}"/>
              </a:ext>
            </a:extLst>
          </p:cNvPr>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800" dirty="0">
                <a:effectLst/>
                <a:latin typeface="Arial" panose="020B0604020202020204" pitchFamily="34" charset="0"/>
                <a:ea typeface="Times New Roman" panose="02020603050405020304" pitchFamily="18" charset="0"/>
              </a:rPr>
              <a:t>Gold deposits occur everywhere across the two zones, but there are two areas where production far exceeds other areas - one in the western Stawell Zone and the other in the central to western Bendigo Zone.</a:t>
            </a:r>
            <a:endParaRPr lang="en-AU" sz="1800" dirty="0">
              <a:effectLst/>
              <a:latin typeface="Times New Roman" panose="02020603050405020304" pitchFamily="18" charset="0"/>
              <a:ea typeface="Times New Roman" panose="02020603050405020304" pitchFamily="18" charset="0"/>
            </a:endParaRPr>
          </a:p>
          <a:p>
            <a:r>
              <a:rPr lang="en-AU" sz="1800" dirty="0">
                <a:effectLst/>
                <a:latin typeface="Arial" panose="020B0604020202020204" pitchFamily="34" charset="0"/>
                <a:ea typeface="Times New Roman" panose="02020603050405020304" pitchFamily="18" charset="0"/>
              </a:rPr>
              <a:t>The seismic profiles have revealed this pronounced V-shaped geometry with </a:t>
            </a:r>
            <a:r>
              <a:rPr lang="en-US" sz="1800" dirty="0">
                <a:effectLst/>
                <a:latin typeface="Arial" panose="020B0604020202020204" pitchFamily="34" charset="0"/>
                <a:ea typeface="Times New Roman" panose="02020603050405020304" pitchFamily="18" charset="0"/>
              </a:rPr>
              <a:t>the </a:t>
            </a:r>
            <a:r>
              <a:rPr lang="en-AU" sz="1800" dirty="0">
                <a:effectLst/>
                <a:latin typeface="Arial" panose="020B0604020202020204" pitchFamily="34" charset="0"/>
                <a:ea typeface="Times New Roman" panose="02020603050405020304" pitchFamily="18" charset="0"/>
              </a:rPr>
              <a:t>east-dipping Moyston Fault in the west and</a:t>
            </a:r>
            <a:r>
              <a:rPr lang="en-US" sz="1800" b="1" dirty="0">
                <a:solidFill>
                  <a:srgbClr val="FF0000"/>
                </a:solidFill>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set of west-dipping </a:t>
            </a:r>
            <a:r>
              <a:rPr lang="en-US" sz="1800" dirty="0" err="1">
                <a:effectLst/>
                <a:latin typeface="Arial" panose="020B0604020202020204" pitchFamily="34" charset="0"/>
                <a:ea typeface="Times New Roman" panose="02020603050405020304" pitchFamily="18" charset="0"/>
              </a:rPr>
              <a:t>listric</a:t>
            </a:r>
            <a:r>
              <a:rPr lang="en-US" sz="1800" dirty="0">
                <a:effectLst/>
                <a:latin typeface="Arial" panose="020B0604020202020204" pitchFamily="34" charset="0"/>
                <a:ea typeface="Times New Roman" panose="02020603050405020304" pitchFamily="18" charset="0"/>
              </a:rPr>
              <a:t> faults farther east. </a:t>
            </a:r>
            <a:endParaRPr lang="en-AU" sz="1800" dirty="0">
              <a:effectLst/>
              <a:latin typeface="Times New Roman" panose="02020603050405020304" pitchFamily="18"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So we think these structures may have been important fluid pathways that conveyed metamorphic fluids to the two gold regions. If these faults were major fluid conduits it might suggest that the widely separated gold regions shared a common fluid source area. </a:t>
            </a:r>
            <a:endParaRPr lang="en-AU" sz="1800" dirty="0">
              <a:effectLst/>
              <a:latin typeface="Times New Roman" panose="02020603050405020304" pitchFamily="18" charset="0"/>
              <a:ea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25</a:t>
            </a:fld>
            <a:endParaRPr lang="en-US"/>
          </a:p>
        </p:txBody>
      </p:sp>
    </p:spTree>
    <p:extLst>
      <p:ext uri="{BB962C8B-B14F-4D97-AF65-F5344CB8AC3E}">
        <p14:creationId xmlns:p14="http://schemas.microsoft.com/office/powerpoint/2010/main" val="4162186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26</a:t>
            </a:fld>
            <a:endParaRPr lang="en-US"/>
          </a:p>
        </p:txBody>
      </p:sp>
    </p:spTree>
    <p:extLst>
      <p:ext uri="{BB962C8B-B14F-4D97-AF65-F5344CB8AC3E}">
        <p14:creationId xmlns:p14="http://schemas.microsoft.com/office/powerpoint/2010/main" val="2783695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FA1711C2-2848-3928-C433-FFFDC56CF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C0E8959A-269A-4E13-9F83-65D34A801D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was an historic event in Victorian geology and for the first time, gave us an image of Victoria’s deep crust.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There were two main papers that document the survey results and the implications for mineralisation.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Line 1 = 141 km</a:t>
            </a:r>
          </a:p>
          <a:p>
            <a:pPr eaLnBrk="1" hangingPunct="1">
              <a:spcBef>
                <a:spcPct val="0"/>
              </a:spcBef>
            </a:pPr>
            <a:r>
              <a:rPr lang="en-US" altLang="en-US" dirty="0"/>
              <a:t>Line 2 = 106km</a:t>
            </a:r>
          </a:p>
          <a:p>
            <a:pPr eaLnBrk="1" hangingPunct="1">
              <a:spcBef>
                <a:spcPct val="0"/>
              </a:spcBef>
            </a:pPr>
            <a:r>
              <a:rPr lang="en-US" altLang="en-US" dirty="0"/>
              <a:t>Line 3 = 72 km (Line 4= 78 km)</a:t>
            </a:r>
          </a:p>
          <a:p>
            <a:pPr eaLnBrk="1" hangingPunct="1">
              <a:spcBef>
                <a:spcPct val="0"/>
              </a:spcBef>
            </a:pPr>
            <a:r>
              <a:rPr lang="en-US" altLang="en-US" dirty="0"/>
              <a:t>Total = 319 km (398 km)</a:t>
            </a:r>
          </a:p>
          <a:p>
            <a:pPr eaLnBrk="1" hangingPunct="1">
              <a:spcBef>
                <a:spcPct val="0"/>
              </a:spcBef>
            </a:pPr>
            <a:r>
              <a:rPr lang="en-US" altLang="en-US" dirty="0"/>
              <a:t>Bendigo is 34 km south</a:t>
            </a:r>
          </a:p>
          <a:p>
            <a:pPr eaLnBrk="1" hangingPunct="1">
              <a:spcBef>
                <a:spcPct val="0"/>
              </a:spcBef>
            </a:pPr>
            <a:r>
              <a:rPr lang="en-US" altLang="en-US" dirty="0"/>
              <a:t>Northern extension of Bendigo GF = 26 km south of Line 2</a:t>
            </a:r>
          </a:p>
          <a:p>
            <a:pPr eaLnBrk="1" hangingPunct="1">
              <a:spcBef>
                <a:spcPct val="0"/>
              </a:spcBef>
            </a:pPr>
            <a:endParaRPr lang="en-US" altLang="en-US" dirty="0"/>
          </a:p>
        </p:txBody>
      </p:sp>
      <p:sp>
        <p:nvSpPr>
          <p:cNvPr id="68611" name="Slide Number Placeholder 3">
            <a:extLst>
              <a:ext uri="{FF2B5EF4-FFF2-40B4-BE49-F238E27FC236}">
                <a16:creationId xmlns:a16="http://schemas.microsoft.com/office/drawing/2014/main" id="{A5A1EA79-43A8-0442-BE47-F0362AD9D9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ABE08A2-F42A-054C-9119-EB1017B38685}" type="slidenum">
              <a:rPr lang="en-US" altLang="en-US" smtClean="0">
                <a:latin typeface="Calibri" panose="020F0502020204030204" pitchFamily="34" charset="0"/>
              </a:rPr>
              <a:pPr fontAlgn="base">
                <a:spcBef>
                  <a:spcPct val="0"/>
                </a:spcBef>
                <a:spcAft>
                  <a:spcPct val="0"/>
                </a:spcAft>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09067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effectLst/>
                <a:latin typeface="Calibri" panose="020F0502020204030204" pitchFamily="34" charset="0"/>
                <a:cs typeface="Calibri" panose="020F0502020204030204" pitchFamily="34" charset="0"/>
              </a:rPr>
              <a:t>T</a:t>
            </a:r>
            <a:r>
              <a:rPr lang="en-US" sz="1200" dirty="0"/>
              <a:t>o help us understand the interpretation of the survey, in terms of mineralisation, it’s useful to go back and understand what we knew before the survey.</a:t>
            </a:r>
          </a:p>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4</a:t>
            </a:fld>
            <a:endParaRPr lang="en-US"/>
          </a:p>
        </p:txBody>
      </p:sp>
    </p:spTree>
    <p:extLst>
      <p:ext uri="{BB962C8B-B14F-4D97-AF65-F5344CB8AC3E}">
        <p14:creationId xmlns:p14="http://schemas.microsoft.com/office/powerpoint/2010/main" val="138065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D7EBC335-7B7A-FAF5-DA64-ABA5731CB9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F4EC5898-7658-6318-336F-9FEBCA4FA8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For over 160 years we’ve know that folds are the major structural controls at the mine and goldfields scale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reasons for this strong relationship between folds (and/or bedding) and mineralised lodes is pretty simple. Bedding-parallel laminated veins (LQs) formed early and were folded about fold hinges and very often, limb thrusts are propagated from along these early structural weaknesses, to then cut across the host fold hinge. The saddle reefs at Bendigo formed in this way, Wattle gully is classic variant of this style and even Fosterville seems to be related to this type of limb thrust geometry. </a:t>
            </a:r>
            <a:endParaRPr lang="en-US" altLang="en-US" dirty="0"/>
          </a:p>
        </p:txBody>
      </p:sp>
      <p:sp>
        <p:nvSpPr>
          <p:cNvPr id="4" name="Slide Number Placeholder 3">
            <a:extLst>
              <a:ext uri="{FF2B5EF4-FFF2-40B4-BE49-F238E27FC236}">
                <a16:creationId xmlns:a16="http://schemas.microsoft.com/office/drawing/2014/main" id="{67BA3B22-3A37-1D87-B487-7B159AC3C74E}"/>
              </a:ext>
            </a:extLst>
          </p:cNvPr>
          <p:cNvSpPr>
            <a:spLocks noGrp="1"/>
          </p:cNvSpPr>
          <p:nvPr>
            <p:ph type="sldNum" sz="quarter" idx="5"/>
          </p:nvPr>
        </p:nvSpPr>
        <p:spPr/>
        <p:txBody>
          <a:bodyPr/>
          <a:lstStyle/>
          <a:p>
            <a:pPr>
              <a:defRPr/>
            </a:pPr>
            <a:fld id="{D7B1B3A4-0D63-5F4D-BA5E-3F5824C6ABAA}"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Wedderburn is no different. There we have classic bedding-parallel veins, folded about anticlines. There are limb thrusts in the Lanes Reef deposit that cut across a fold hinge, very similar to elsewhere in Victoria.</a:t>
            </a:r>
          </a:p>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6</a:t>
            </a:fld>
            <a:endParaRPr lang="en-US"/>
          </a:p>
        </p:txBody>
      </p:sp>
    </p:spTree>
    <p:extLst>
      <p:ext uri="{BB962C8B-B14F-4D97-AF65-F5344CB8AC3E}">
        <p14:creationId xmlns:p14="http://schemas.microsoft.com/office/powerpoint/2010/main" val="140619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mapping I’ve completed at Wedderburn shows the typical elongation of deposits along strike, parallel to folds. The drilling carried out by Wedderburn Goldfields is within the dashed area.</a:t>
            </a:r>
          </a:p>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7</a:t>
            </a:fld>
            <a:endParaRPr lang="en-US"/>
          </a:p>
        </p:txBody>
      </p:sp>
    </p:spTree>
    <p:extLst>
      <p:ext uri="{BB962C8B-B14F-4D97-AF65-F5344CB8AC3E}">
        <p14:creationId xmlns:p14="http://schemas.microsoft.com/office/powerpoint/2010/main" val="281996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8</a:t>
            </a:fld>
            <a:endParaRPr lang="en-US"/>
          </a:p>
        </p:txBody>
      </p:sp>
    </p:spTree>
    <p:extLst>
      <p:ext uri="{BB962C8B-B14F-4D97-AF65-F5344CB8AC3E}">
        <p14:creationId xmlns:p14="http://schemas.microsoft.com/office/powerpoint/2010/main" val="473382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340" algn="just" eaLnBrk="0" fontAlgn="base" hangingPunct="0">
              <a:lnSpc>
                <a:spcPct val="120000"/>
              </a:lnSpc>
            </a:pP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More often than not, mineralised faults are directly related folds and most commonly are generated by fold tightening.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eaLnBrk="0" fontAlgn="base" hangingPunct="0">
              <a:spcBef>
                <a:spcPts val="430"/>
              </a:spcBef>
            </a:pPr>
            <a:r>
              <a:rPr lang="en-US" sz="1800" kern="1200" dirty="0">
                <a:solidFill>
                  <a:srgbClr val="000000"/>
                </a:solidFill>
                <a:effectLst/>
                <a:latin typeface="Calibri" panose="020F0502020204030204" pitchFamily="34" charset="0"/>
                <a:ea typeface="Times New Roman" panose="02020603050405020304" pitchFamily="18" charset="0"/>
              </a:rPr>
              <a:t>Folds are fundamental structures. If we look at Bendigo and Castlemaine, where we have the most detailed mapping, we can see that folds can be traced for many kilometres along strike.</a:t>
            </a:r>
            <a:endParaRPr lang="en-AU"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7E2E62-F359-6948-93EF-A1051F97694B}" type="slidenum">
              <a:rPr lang="en-US" smtClean="0"/>
              <a:pPr>
                <a:defRPr/>
              </a:pPr>
              <a:t>9</a:t>
            </a:fld>
            <a:endParaRPr lang="en-US"/>
          </a:p>
        </p:txBody>
      </p:sp>
    </p:spTree>
    <p:extLst>
      <p:ext uri="{BB962C8B-B14F-4D97-AF65-F5344CB8AC3E}">
        <p14:creationId xmlns:p14="http://schemas.microsoft.com/office/powerpoint/2010/main" val="557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GB"/>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a:defRPr/>
            </a:pPr>
            <a:fld id="{7DB1C0D0-73F6-BB44-8A65-258DF5EFC304}" type="datetime1">
              <a:rPr lang="en-AU" smtClean="0"/>
              <a:t>2/4/2024</a:t>
            </a:fld>
            <a:endParaRPr lang="en-US"/>
          </a:p>
        </p:txBody>
      </p:sp>
      <p:sp>
        <p:nvSpPr>
          <p:cNvPr id="5" name="Footer Placeholder 4"/>
          <p:cNvSpPr>
            <a:spLocks noGrp="1"/>
          </p:cNvSpPr>
          <p:nvPr>
            <p:ph type="ftr" sz="quarter" idx="11"/>
          </p:nvPr>
        </p:nvSpPr>
        <p:spPr>
          <a:xfrm>
            <a:off x="1451579" y="329307"/>
            <a:ext cx="5626774" cy="309201"/>
          </a:xfrm>
        </p:spPr>
        <p:txBody>
          <a:bodyPr/>
          <a:lstStyle/>
          <a:p>
            <a:pPr>
              <a:defRPr/>
            </a:pPr>
            <a:endParaRPr lang="en-US"/>
          </a:p>
        </p:txBody>
      </p:sp>
      <p:sp>
        <p:nvSpPr>
          <p:cNvPr id="6" name="Slide Number Placeholder 5"/>
          <p:cNvSpPr>
            <a:spLocks noGrp="1"/>
          </p:cNvSpPr>
          <p:nvPr>
            <p:ph type="sldNum" sz="quarter" idx="12"/>
          </p:nvPr>
        </p:nvSpPr>
        <p:spPr>
          <a:xfrm>
            <a:off x="476834" y="798973"/>
            <a:ext cx="811019" cy="503578"/>
          </a:xfrm>
        </p:spPr>
        <p:txBody>
          <a:bodyPr/>
          <a:lstStyle/>
          <a:p>
            <a:pPr>
              <a:defRPr/>
            </a:pPr>
            <a:fld id="{482424A8-36E0-A542-BAFF-F57AEE03237A}" type="slidenum">
              <a:rPr lang="en-US" smtClean="0"/>
              <a:pPr>
                <a:defRPr/>
              </a:pPr>
              <a:t>‹#›</a:t>
            </a:fld>
            <a:endParaRPr lang="en-US"/>
          </a:p>
        </p:txBody>
      </p:sp>
    </p:spTree>
    <p:extLst>
      <p:ext uri="{BB962C8B-B14F-4D97-AF65-F5344CB8AC3E}">
        <p14:creationId xmlns:p14="http://schemas.microsoft.com/office/powerpoint/2010/main" val="3048641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1A7C2BA5-259A-2A4A-A05D-BD695DA6CB14}" type="datetime1">
              <a:rPr lang="en-AU" smtClean="0"/>
              <a:t>2/4/2024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898247-B2AE-0D4B-B96C-3889702C7F91}" type="slidenum">
              <a:rPr lang="en-US" smtClean="0"/>
              <a:pPr>
                <a:defRPr/>
              </a:pPr>
              <a:t>‹#›</a:t>
            </a:fld>
            <a:endParaRPr lang="en-US"/>
          </a:p>
        </p:txBody>
      </p:sp>
    </p:spTree>
    <p:extLst>
      <p:ext uri="{BB962C8B-B14F-4D97-AF65-F5344CB8AC3E}">
        <p14:creationId xmlns:p14="http://schemas.microsoft.com/office/powerpoint/2010/main" val="1913115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12D2AA49-FCCA-1640-9718-E138E26D6F7F}" type="datetime1">
              <a:rPr lang="en-AU" smtClean="0"/>
              <a:t>2/4/2024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E3A12C-9397-3F46-92B5-F7FCD7843F8C}" type="slidenum">
              <a:rPr lang="en-US" smtClean="0"/>
              <a:pPr>
                <a:defRPr/>
              </a:pPr>
              <a:t>‹#›</a:t>
            </a:fld>
            <a:endParaRPr lang="en-US"/>
          </a:p>
        </p:txBody>
      </p:sp>
    </p:spTree>
    <p:extLst>
      <p:ext uri="{BB962C8B-B14F-4D97-AF65-F5344CB8AC3E}">
        <p14:creationId xmlns:p14="http://schemas.microsoft.com/office/powerpoint/2010/main" val="317710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C577DE55-86B4-364C-9878-BEAA37F3B4F1}" type="datetime1">
              <a:rPr lang="en-AU" smtClean="0"/>
              <a:t>2/4/2024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4735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GB"/>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fld id="{A8365833-A5BF-A547-948D-355AFCDCC383}" type="datetime1">
              <a:rPr lang="en-AU" smtClean="0"/>
              <a:t>2/4/2024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B44E79C-E052-F949-8456-172F3837C247}" type="slidenum">
              <a:rPr lang="en-US" smtClean="0"/>
              <a:pPr>
                <a:defRPr/>
              </a:pPr>
              <a:t>‹#›</a:t>
            </a:fld>
            <a:endParaRPr lang="en-US"/>
          </a:p>
        </p:txBody>
      </p:sp>
    </p:spTree>
    <p:extLst>
      <p:ext uri="{BB962C8B-B14F-4D97-AF65-F5344CB8AC3E}">
        <p14:creationId xmlns:p14="http://schemas.microsoft.com/office/powerpoint/2010/main" val="300135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a:defRPr/>
            </a:pPr>
            <a:fld id="{D9D4C801-BE1E-514A-81F2-5185D538F025}" type="datetime1">
              <a:rPr lang="en-AU" smtClean="0"/>
              <a:t>2/4/2024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D399FEC-217A-EC4F-AB72-40C37D03DF61}" type="slidenum">
              <a:rPr lang="en-US" smtClean="0"/>
              <a:pPr>
                <a:defRPr/>
              </a:pPr>
              <a:t>‹#›</a:t>
            </a:fld>
            <a:endParaRPr lang="en-US"/>
          </a:p>
        </p:txBody>
      </p:sp>
    </p:spTree>
    <p:extLst>
      <p:ext uri="{BB962C8B-B14F-4D97-AF65-F5344CB8AC3E}">
        <p14:creationId xmlns:p14="http://schemas.microsoft.com/office/powerpoint/2010/main" val="375108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a:defRPr/>
            </a:pPr>
            <a:fld id="{785EC4DD-A1F4-8E43-8EDD-20B432984365}" type="datetime1">
              <a:rPr lang="en-AU" smtClean="0"/>
              <a:t>2/4/2024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66023C0-5BCE-5149-99E5-27EAD7FDC0B3}" type="slidenum">
              <a:rPr lang="en-US" smtClean="0"/>
              <a:pPr>
                <a:defRPr/>
              </a:pPr>
              <a:t>‹#›</a:t>
            </a:fld>
            <a:endParaRPr lang="en-US"/>
          </a:p>
        </p:txBody>
      </p:sp>
    </p:spTree>
    <p:extLst>
      <p:ext uri="{BB962C8B-B14F-4D97-AF65-F5344CB8AC3E}">
        <p14:creationId xmlns:p14="http://schemas.microsoft.com/office/powerpoint/2010/main" val="113923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a:defRPr/>
            </a:pPr>
            <a:fld id="{DA4666D9-294D-FC4E-8222-57D24FD1DF16}" type="datetime1">
              <a:rPr lang="en-AU" smtClean="0"/>
              <a:t>2/4/2024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9433E01-D41D-044B-9852-6B1FC236BC2B}" type="slidenum">
              <a:rPr lang="en-US" smtClean="0"/>
              <a:pPr>
                <a:defRPr/>
              </a:pPr>
              <a:t>‹#›</a:t>
            </a:fld>
            <a:endParaRPr lang="en-US"/>
          </a:p>
        </p:txBody>
      </p:sp>
    </p:spTree>
    <p:extLst>
      <p:ext uri="{BB962C8B-B14F-4D97-AF65-F5344CB8AC3E}">
        <p14:creationId xmlns:p14="http://schemas.microsoft.com/office/powerpoint/2010/main" val="290774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F2974B0-B960-2940-B521-7D2C9F444D85}" type="datetime1">
              <a:rPr lang="en-AU" smtClean="0"/>
              <a:t>2/4/2024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B3F9118-495C-D145-9441-EC01579137A6}" type="slidenum">
              <a:rPr lang="en-US" smtClean="0"/>
              <a:pPr>
                <a:defRPr/>
              </a:pPr>
              <a:t>‹#›</a:t>
            </a:fld>
            <a:endParaRPr lang="en-US"/>
          </a:p>
        </p:txBody>
      </p:sp>
    </p:spTree>
    <p:extLst>
      <p:ext uri="{BB962C8B-B14F-4D97-AF65-F5344CB8AC3E}">
        <p14:creationId xmlns:p14="http://schemas.microsoft.com/office/powerpoint/2010/main" val="336892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fld id="{E202E0AB-89B2-7E4B-984D-6D2CCA5E26ED}" type="datetime1">
              <a:rPr lang="en-AU" smtClean="0"/>
              <a:t>2/4/2024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19008A9-117F-2B45-95F9-B5CB6F46728D}" type="slidenum">
              <a:rPr lang="en-US" smtClean="0"/>
              <a:pPr>
                <a:defRPr/>
              </a:pPr>
              <a:t>‹#›</a:t>
            </a:fld>
            <a:endParaRPr lang="en-US"/>
          </a:p>
        </p:txBody>
      </p:sp>
    </p:spTree>
    <p:extLst>
      <p:ext uri="{BB962C8B-B14F-4D97-AF65-F5344CB8AC3E}">
        <p14:creationId xmlns:p14="http://schemas.microsoft.com/office/powerpoint/2010/main" val="1351103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GB"/>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a:defRPr/>
            </a:pPr>
            <a:fld id="{2EE30CD1-83D8-1B49-A9CF-AE0C6EF34402}" type="datetime1">
              <a:rPr lang="en-AU" smtClean="0"/>
              <a:t>2/4/2024</a:t>
            </a:fld>
            <a:endParaRPr lang="en-US"/>
          </a:p>
        </p:txBody>
      </p:sp>
      <p:sp>
        <p:nvSpPr>
          <p:cNvPr id="6" name="Footer Placeholder 5"/>
          <p:cNvSpPr>
            <a:spLocks noGrp="1"/>
          </p:cNvSpPr>
          <p:nvPr>
            <p:ph type="ftr" sz="quarter" idx="11"/>
          </p:nvPr>
        </p:nvSpPr>
        <p:spPr>
          <a:xfrm>
            <a:off x="1447382" y="318640"/>
            <a:ext cx="5541004"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031A964-8348-1946-B9D9-126E850BCD6A}" type="slidenum">
              <a:rPr lang="en-US" smtClean="0"/>
              <a:pPr>
                <a:defRPr/>
              </a:pPr>
              <a:t>‹#›</a:t>
            </a:fld>
            <a:endParaRPr lang="en-US"/>
          </a:p>
        </p:txBody>
      </p:sp>
    </p:spTree>
    <p:extLst>
      <p:ext uri="{BB962C8B-B14F-4D97-AF65-F5344CB8AC3E}">
        <p14:creationId xmlns:p14="http://schemas.microsoft.com/office/powerpoint/2010/main" val="2538946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85DE5227-90E8-5842-80C7-3FEF81D6E9F0}" type="datetime1">
              <a:rPr lang="en-AU" smtClean="0"/>
              <a:t>2/4/2024</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a:defRPr/>
            </a:pPr>
            <a:fld id="{3C9A075E-215E-A349-9063-AF7972EFA62E}" type="slidenum">
              <a:rPr lang="en-US" smtClean="0"/>
              <a:pPr>
                <a:defRPr/>
              </a:pPr>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cstate="email">
            <a:extLst>
              <a:ext uri="{28A0092B-C50C-407E-A947-70E740481C1C}">
                <a14:useLocalDpi xmlns:a14="http://schemas.microsoft.com/office/drawing/2010/main"/>
              </a:ext>
            </a:extLst>
          </a:blip>
          <a:srcRect b="-1562"/>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 name="Picture 11">
            <a:extLst>
              <a:ext uri="{FF2B5EF4-FFF2-40B4-BE49-F238E27FC236}">
                <a16:creationId xmlns:a16="http://schemas.microsoft.com/office/drawing/2014/main" id="{7904FB20-C37C-5E8A-A9E0-F3C58DD377C1}"/>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6118225"/>
            <a:ext cx="1219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579835"/>
      </p:ext>
    </p:extLst>
  </p:cSld>
  <p:clrMap bg1="dk1" tx1="lt1" bg2="dk2"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hf hd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5F6FA"/>
            </a:gs>
            <a:gs pos="74001">
              <a:srgbClr val="A1AFD2"/>
            </a:gs>
            <a:gs pos="83000">
              <a:srgbClr val="A1AFD2"/>
            </a:gs>
            <a:gs pos="100000">
              <a:srgbClr val="C0CAE1"/>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FD7EE-4B24-952C-D9D8-4BB0291805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050"/>
            <a:ext cx="121808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8BF3256-144C-54FF-FCA0-9747A02F5DF0}"/>
              </a:ext>
            </a:extLst>
          </p:cNvPr>
          <p:cNvSpPr/>
          <p:nvPr/>
        </p:nvSpPr>
        <p:spPr>
          <a:xfrm>
            <a:off x="2804226" y="3918058"/>
            <a:ext cx="6572441" cy="1754326"/>
          </a:xfrm>
          <a:prstGeom prst="rect">
            <a:avLst/>
          </a:prstGeom>
          <a:noFill/>
        </p:spPr>
        <p:txBody>
          <a:bodyPr wrap="none" lIns="91440" tIns="45720" rIns="91440" bIns="45720">
            <a:spAutoFit/>
          </a:bodyPr>
          <a:lstStyle/>
          <a:p>
            <a:pPr algn="ctr"/>
            <a:r>
              <a:rPr lang="en-US" altLang="en-US" sz="5400" b="1" cap="none" spc="0" dirty="0">
                <a:ln w="12700">
                  <a:solidFill>
                    <a:schemeClr val="accent5"/>
                  </a:solidFill>
                  <a:prstDash val="solid"/>
                </a:ln>
                <a:pattFill prst="ltDnDiag">
                  <a:fgClr>
                    <a:schemeClr val="accent5">
                      <a:lumMod val="60000"/>
                      <a:lumOff val="40000"/>
                    </a:schemeClr>
                  </a:fgClr>
                  <a:bgClr>
                    <a:schemeClr val="bg1"/>
                  </a:bgClr>
                </a:pattFill>
                <a:effectLst/>
                <a:latin typeface="Arial Rounded MT Bold" panose="020F0704030504030204" pitchFamily="34" charset="77"/>
              </a:rPr>
              <a:t>Gold in Victoria</a:t>
            </a:r>
            <a:br>
              <a:rPr lang="en-US" altLang="en-US" sz="5400" b="1" cap="none" spc="0" dirty="0">
                <a:ln w="12700">
                  <a:solidFill>
                    <a:schemeClr val="accent5"/>
                  </a:solidFill>
                  <a:prstDash val="solid"/>
                </a:ln>
                <a:pattFill prst="ltDnDiag">
                  <a:fgClr>
                    <a:schemeClr val="accent5">
                      <a:lumMod val="60000"/>
                      <a:lumOff val="40000"/>
                    </a:schemeClr>
                  </a:fgClr>
                  <a:bgClr>
                    <a:schemeClr val="bg1"/>
                  </a:bgClr>
                </a:pattFill>
                <a:effectLst/>
                <a:latin typeface="Arial Rounded MT Bold" panose="020F0704030504030204" pitchFamily="34" charset="77"/>
              </a:rPr>
            </a:br>
            <a:r>
              <a:rPr lang="en-US" altLang="en-US" sz="5400" b="1" cap="none" spc="0" dirty="0">
                <a:ln w="12700">
                  <a:solidFill>
                    <a:schemeClr val="accent5"/>
                  </a:solidFill>
                  <a:prstDash val="solid"/>
                </a:ln>
                <a:pattFill prst="ltDnDiag">
                  <a:fgClr>
                    <a:schemeClr val="accent5">
                      <a:lumMod val="60000"/>
                      <a:lumOff val="40000"/>
                    </a:schemeClr>
                  </a:fgClr>
                  <a:bgClr>
                    <a:schemeClr val="bg1"/>
                  </a:bgClr>
                </a:pattFill>
                <a:effectLst/>
                <a:latin typeface="Arial Rounded MT Bold" panose="020F0704030504030204" pitchFamily="34" charset="77"/>
              </a:rPr>
              <a:t>A Big Picture View</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2" name="TextBox 1">
            <a:extLst>
              <a:ext uri="{FF2B5EF4-FFF2-40B4-BE49-F238E27FC236}">
                <a16:creationId xmlns:a16="http://schemas.microsoft.com/office/drawing/2014/main" id="{5E622ABD-F480-A742-D581-0E946023D295}"/>
              </a:ext>
            </a:extLst>
          </p:cNvPr>
          <p:cNvSpPr txBox="1"/>
          <p:nvPr/>
        </p:nvSpPr>
        <p:spPr>
          <a:xfrm>
            <a:off x="5255920" y="5895860"/>
            <a:ext cx="1669047" cy="369332"/>
          </a:xfrm>
          <a:prstGeom prst="rect">
            <a:avLst/>
          </a:prstGeom>
          <a:noFill/>
        </p:spPr>
        <p:txBody>
          <a:bodyPr wrap="none" rtlCol="0">
            <a:spAutoFit/>
          </a:bodyPr>
          <a:lstStyle/>
          <a:p>
            <a:r>
              <a:rPr lang="en-US" dirty="0">
                <a:solidFill>
                  <a:srgbClr val="00B050"/>
                </a:solidFill>
                <a:latin typeface="Arial Rounded MT Bold" panose="020F0704030504030204" pitchFamily="34" charset="77"/>
              </a:rPr>
              <a:t>Clive Willman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4A1BD-7045-88FD-3D40-3BED55CB89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036344" cy="6858000"/>
          </a:xfrm>
          <a:prstGeom prst="rect">
            <a:avLst/>
          </a:prstGeom>
          <a:ln w="3175">
            <a:solidFill>
              <a:schemeClr val="tx1"/>
            </a:solidFill>
          </a:ln>
        </p:spPr>
      </p:pic>
      <p:sp>
        <p:nvSpPr>
          <p:cNvPr id="10" name="Title 1">
            <a:extLst>
              <a:ext uri="{FF2B5EF4-FFF2-40B4-BE49-F238E27FC236}">
                <a16:creationId xmlns:a16="http://schemas.microsoft.com/office/drawing/2014/main" id="{C37E7E80-A560-4757-0F43-28B4922F4EC1}"/>
              </a:ext>
            </a:extLst>
          </p:cNvPr>
          <p:cNvSpPr txBox="1">
            <a:spLocks/>
          </p:cNvSpPr>
          <p:nvPr/>
        </p:nvSpPr>
        <p:spPr bwMode="auto">
          <a:xfrm>
            <a:off x="3103429" y="-3"/>
            <a:ext cx="1711232" cy="509450"/>
          </a:xfrm>
          <a:prstGeom prst="rect">
            <a:avLst/>
          </a:prstGeom>
          <a:noFill/>
          <a:ln>
            <a:noFill/>
          </a:ln>
        </p:spPr>
        <p:txBody>
          <a:bodyPr vert="horz" wrap="square" lIns="91440" tIns="45720" rIns="91440" bIns="45720" numCol="1" anchor="t"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5pPr>
            <a:lvl6pPr marL="457200" algn="l" rtl="0" fontAlgn="base">
              <a:lnSpc>
                <a:spcPct val="90000"/>
              </a:lnSpc>
              <a:spcBef>
                <a:spcPct val="0"/>
              </a:spcBef>
              <a:spcAft>
                <a:spcPct val="0"/>
              </a:spcAft>
              <a:defRPr sz="3200">
                <a:solidFill>
                  <a:schemeClr val="tx1"/>
                </a:solidFill>
                <a:latin typeface="Century Gothic" panose="020B0502020202020204" pitchFamily="34" charset="0"/>
              </a:defRPr>
            </a:lvl6pPr>
            <a:lvl7pPr marL="914400" algn="l" rtl="0" fontAlgn="base">
              <a:lnSpc>
                <a:spcPct val="90000"/>
              </a:lnSpc>
              <a:spcBef>
                <a:spcPct val="0"/>
              </a:spcBef>
              <a:spcAft>
                <a:spcPct val="0"/>
              </a:spcAft>
              <a:defRPr sz="3200">
                <a:solidFill>
                  <a:schemeClr val="tx1"/>
                </a:solidFill>
                <a:latin typeface="Century Gothic" panose="020B0502020202020204" pitchFamily="34" charset="0"/>
              </a:defRPr>
            </a:lvl7pPr>
            <a:lvl8pPr marL="1371600" algn="l" rtl="0" fontAlgn="base">
              <a:lnSpc>
                <a:spcPct val="90000"/>
              </a:lnSpc>
              <a:spcBef>
                <a:spcPct val="0"/>
              </a:spcBef>
              <a:spcAft>
                <a:spcPct val="0"/>
              </a:spcAft>
              <a:defRPr sz="3200">
                <a:solidFill>
                  <a:schemeClr val="tx1"/>
                </a:solidFill>
                <a:latin typeface="Century Gothic" panose="020B0502020202020204" pitchFamily="34" charset="0"/>
              </a:defRPr>
            </a:lvl8pPr>
            <a:lvl9pPr marL="1828800" algn="l" rtl="0" fontAlgn="base">
              <a:lnSpc>
                <a:spcPct val="90000"/>
              </a:lnSpc>
              <a:spcBef>
                <a:spcPct val="0"/>
              </a:spcBef>
              <a:spcAft>
                <a:spcPct val="0"/>
              </a:spcAft>
              <a:defRPr sz="3200">
                <a:solidFill>
                  <a:schemeClr val="tx1"/>
                </a:solidFill>
                <a:latin typeface="Century Gothic" panose="020B0502020202020204" pitchFamily="34" charset="0"/>
              </a:defRPr>
            </a:lvl9pPr>
          </a:lstStyle>
          <a:p>
            <a:pPr defTabSz="914400"/>
            <a:r>
              <a:rPr lang="en-US" dirty="0">
                <a:solidFill>
                  <a:schemeClr val="bg1"/>
                </a:solidFill>
                <a:latin typeface="Helvetica" pitchFamily="2" charset="0"/>
              </a:rPr>
              <a:t>Bendigo</a:t>
            </a:r>
          </a:p>
        </p:txBody>
      </p:sp>
      <p:pic>
        <p:nvPicPr>
          <p:cNvPr id="3" name="Picture 2">
            <a:extLst>
              <a:ext uri="{FF2B5EF4-FFF2-40B4-BE49-F238E27FC236}">
                <a16:creationId xmlns:a16="http://schemas.microsoft.com/office/drawing/2014/main" id="{FA13F80D-C6ED-FB6B-1109-6D609C895C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3128" y="609263"/>
            <a:ext cx="5669283" cy="6048438"/>
          </a:xfrm>
          <a:prstGeom prst="rect">
            <a:avLst/>
          </a:prstGeom>
        </p:spPr>
      </p:pic>
      <p:sp>
        <p:nvSpPr>
          <p:cNvPr id="8" name="Title 1">
            <a:extLst>
              <a:ext uri="{FF2B5EF4-FFF2-40B4-BE49-F238E27FC236}">
                <a16:creationId xmlns:a16="http://schemas.microsoft.com/office/drawing/2014/main" id="{09C5CD12-9105-4E09-3AB1-DECFA7590CAE}"/>
              </a:ext>
            </a:extLst>
          </p:cNvPr>
          <p:cNvSpPr txBox="1">
            <a:spLocks/>
          </p:cNvSpPr>
          <p:nvPr/>
        </p:nvSpPr>
        <p:spPr bwMode="auto">
          <a:xfrm>
            <a:off x="7689411" y="99813"/>
            <a:ext cx="2216716" cy="509450"/>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28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5pPr>
            <a:lvl6pPr marL="457200" algn="l" rtl="0" fontAlgn="base">
              <a:lnSpc>
                <a:spcPct val="90000"/>
              </a:lnSpc>
              <a:spcBef>
                <a:spcPct val="0"/>
              </a:spcBef>
              <a:spcAft>
                <a:spcPct val="0"/>
              </a:spcAft>
              <a:defRPr sz="3200">
                <a:solidFill>
                  <a:schemeClr val="tx1"/>
                </a:solidFill>
                <a:latin typeface="Century Gothic" panose="020B0502020202020204" pitchFamily="34" charset="0"/>
              </a:defRPr>
            </a:lvl6pPr>
            <a:lvl7pPr marL="914400" algn="l" rtl="0" fontAlgn="base">
              <a:lnSpc>
                <a:spcPct val="90000"/>
              </a:lnSpc>
              <a:spcBef>
                <a:spcPct val="0"/>
              </a:spcBef>
              <a:spcAft>
                <a:spcPct val="0"/>
              </a:spcAft>
              <a:defRPr sz="3200">
                <a:solidFill>
                  <a:schemeClr val="tx1"/>
                </a:solidFill>
                <a:latin typeface="Century Gothic" panose="020B0502020202020204" pitchFamily="34" charset="0"/>
              </a:defRPr>
            </a:lvl7pPr>
            <a:lvl8pPr marL="1371600" algn="l" rtl="0" fontAlgn="base">
              <a:lnSpc>
                <a:spcPct val="90000"/>
              </a:lnSpc>
              <a:spcBef>
                <a:spcPct val="0"/>
              </a:spcBef>
              <a:spcAft>
                <a:spcPct val="0"/>
              </a:spcAft>
              <a:defRPr sz="3200">
                <a:solidFill>
                  <a:schemeClr val="tx1"/>
                </a:solidFill>
                <a:latin typeface="Century Gothic" panose="020B0502020202020204" pitchFamily="34" charset="0"/>
              </a:defRPr>
            </a:lvl8pPr>
            <a:lvl9pPr marL="1828800" algn="l" rtl="0" fontAlgn="base">
              <a:lnSpc>
                <a:spcPct val="90000"/>
              </a:lnSpc>
              <a:spcBef>
                <a:spcPct val="0"/>
              </a:spcBef>
              <a:spcAft>
                <a:spcPct val="0"/>
              </a:spcAft>
              <a:defRPr sz="3200">
                <a:solidFill>
                  <a:schemeClr val="tx1"/>
                </a:solidFill>
                <a:latin typeface="Century Gothic" panose="020B0502020202020204" pitchFamily="34" charset="0"/>
              </a:defRPr>
            </a:lvl9pPr>
          </a:lstStyle>
          <a:p>
            <a:pPr defTabSz="914400"/>
            <a:r>
              <a:rPr lang="en-US" dirty="0">
                <a:solidFill>
                  <a:schemeClr val="bg1"/>
                </a:solidFill>
                <a:latin typeface="Helvetica" pitchFamily="2" charset="0"/>
              </a:rPr>
              <a:t>Castlemaine</a:t>
            </a:r>
          </a:p>
        </p:txBody>
      </p:sp>
      <p:sp>
        <p:nvSpPr>
          <p:cNvPr id="2" name="Slide Number Placeholder 2">
            <a:extLst>
              <a:ext uri="{FF2B5EF4-FFF2-40B4-BE49-F238E27FC236}">
                <a16:creationId xmlns:a16="http://schemas.microsoft.com/office/drawing/2014/main" id="{DA3240EA-0DF9-3944-D6B1-835FFA9BF2BE}"/>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10</a:t>
            </a:fld>
            <a:endParaRPr lang="en-US" dirty="0">
              <a:solidFill>
                <a:schemeClr val="tx1"/>
              </a:solidFill>
            </a:endParaRPr>
          </a:p>
        </p:txBody>
      </p:sp>
    </p:spTree>
    <p:extLst>
      <p:ext uri="{BB962C8B-B14F-4D97-AF65-F5344CB8AC3E}">
        <p14:creationId xmlns:p14="http://schemas.microsoft.com/office/powerpoint/2010/main" val="418777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B038FF-1D36-ED86-225F-1579C4AF6683}"/>
              </a:ext>
            </a:extLst>
          </p:cNvPr>
          <p:cNvSpPr txBox="1"/>
          <p:nvPr/>
        </p:nvSpPr>
        <p:spPr>
          <a:xfrm>
            <a:off x="7964387" y="409368"/>
            <a:ext cx="4227613" cy="313932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Folds are everywhere across the Bendigo zone – so if mineralisation is solely dependent of folds for structural control, why aren’t goldfields  evenly spread across the zone?</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Clearly there is a larger-scale structural control imposed on the area that makes some folds traps for gold and others are left barren.</a:t>
            </a:r>
          </a:p>
        </p:txBody>
      </p:sp>
      <p:pic>
        <p:nvPicPr>
          <p:cNvPr id="3" name="Picture 2">
            <a:extLst>
              <a:ext uri="{FF2B5EF4-FFF2-40B4-BE49-F238E27FC236}">
                <a16:creationId xmlns:a16="http://schemas.microsoft.com/office/drawing/2014/main" id="{CBEA3D06-7BA1-34B8-9055-1267A505B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7894373" cy="6121831"/>
          </a:xfrm>
          <a:prstGeom prst="rect">
            <a:avLst/>
          </a:prstGeom>
        </p:spPr>
      </p:pic>
      <p:pic>
        <p:nvPicPr>
          <p:cNvPr id="5" name="Picture 4">
            <a:extLst>
              <a:ext uri="{FF2B5EF4-FFF2-40B4-BE49-F238E27FC236}">
                <a16:creationId xmlns:a16="http://schemas.microsoft.com/office/drawing/2014/main" id="{CB5BECA3-ED9F-5737-DDC4-D85A3B3127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 y="-1"/>
            <a:ext cx="7894373" cy="6121831"/>
          </a:xfrm>
          <a:prstGeom prst="rect">
            <a:avLst/>
          </a:prstGeom>
        </p:spPr>
      </p:pic>
      <p:sp>
        <p:nvSpPr>
          <p:cNvPr id="2" name="Slide Number Placeholder 2">
            <a:extLst>
              <a:ext uri="{FF2B5EF4-FFF2-40B4-BE49-F238E27FC236}">
                <a16:creationId xmlns:a16="http://schemas.microsoft.com/office/drawing/2014/main" id="{1EF4ED2A-F8DF-44F2-4CE1-06DAB76D383A}"/>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11</a:t>
            </a:fld>
            <a:endParaRPr lang="en-US" dirty="0">
              <a:solidFill>
                <a:schemeClr val="tx1"/>
              </a:solidFill>
            </a:endParaRPr>
          </a:p>
        </p:txBody>
      </p:sp>
    </p:spTree>
    <p:extLst>
      <p:ext uri="{BB962C8B-B14F-4D97-AF65-F5344CB8AC3E}">
        <p14:creationId xmlns:p14="http://schemas.microsoft.com/office/powerpoint/2010/main" val="277087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C9810-891E-DDA9-6375-B332D77EFA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9535" y="1599827"/>
            <a:ext cx="6131174" cy="3334230"/>
          </a:xfrm>
          <a:prstGeom prst="rect">
            <a:avLst/>
          </a:prstGeom>
        </p:spPr>
      </p:pic>
      <p:sp>
        <p:nvSpPr>
          <p:cNvPr id="6" name="TextBox 5">
            <a:extLst>
              <a:ext uri="{FF2B5EF4-FFF2-40B4-BE49-F238E27FC236}">
                <a16:creationId xmlns:a16="http://schemas.microsoft.com/office/drawing/2014/main" id="{E2A35542-DA35-6263-305E-143270DE9957}"/>
              </a:ext>
            </a:extLst>
          </p:cNvPr>
          <p:cNvSpPr txBox="1"/>
          <p:nvPr/>
        </p:nvSpPr>
        <p:spPr>
          <a:xfrm>
            <a:off x="7241933" y="2179225"/>
            <a:ext cx="3318292" cy="584775"/>
          </a:xfrm>
          <a:prstGeom prst="rect">
            <a:avLst/>
          </a:prstGeom>
          <a:noFill/>
        </p:spPr>
        <p:txBody>
          <a:bodyPr wrap="square" rtlCol="0">
            <a:spAutoFit/>
          </a:bodyPr>
          <a:lstStyle/>
          <a:p>
            <a:r>
              <a:rPr lang="en-AU" sz="800" b="1" dirty="0">
                <a:solidFill>
                  <a:srgbClr val="FF0000"/>
                </a:solidFill>
                <a:effectLst/>
                <a:latin typeface="Helvetica" pitchFamily="2" charset="0"/>
              </a:rPr>
              <a:t>Cox, S. F., Etheridge, M. A., Cas, R. A. F. and Clifford, B. A.(1991</a:t>
            </a:r>
            <a:r>
              <a:rPr lang="en-AU" sz="800" dirty="0">
                <a:solidFill>
                  <a:srgbClr val="FF0000"/>
                </a:solidFill>
                <a:effectLst/>
                <a:latin typeface="Helvetica" pitchFamily="2" charset="0"/>
              </a:rPr>
              <a:t>). Deformational style of the Castlemaine area, Bendigo-Ballarat Zone: Implications for evolution of crustal structure in central Victoria, Australian Journal of Earth Sciences,38:2,151 — 170</a:t>
            </a:r>
          </a:p>
        </p:txBody>
      </p:sp>
      <p:cxnSp>
        <p:nvCxnSpPr>
          <p:cNvPr id="19" name="Straight Connector 18">
            <a:extLst>
              <a:ext uri="{FF2B5EF4-FFF2-40B4-BE49-F238E27FC236}">
                <a16:creationId xmlns:a16="http://schemas.microsoft.com/office/drawing/2014/main" id="{B15766E2-8FF3-E124-DEEA-EFEA9CAA9A08}"/>
              </a:ext>
            </a:extLst>
          </p:cNvPr>
          <p:cNvCxnSpPr>
            <a:cxnSpLocks/>
          </p:cNvCxnSpPr>
          <p:nvPr/>
        </p:nvCxnSpPr>
        <p:spPr>
          <a:xfrm flipH="1">
            <a:off x="0" y="4054764"/>
            <a:ext cx="190004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E2427E8-B421-829D-F435-3062270CDD39}"/>
              </a:ext>
            </a:extLst>
          </p:cNvPr>
          <p:cNvGrpSpPr/>
          <p:nvPr/>
        </p:nvGrpSpPr>
        <p:grpSpPr>
          <a:xfrm>
            <a:off x="1" y="1"/>
            <a:ext cx="4506012" cy="4986778"/>
            <a:chOff x="0" y="0"/>
            <a:chExt cx="5277913" cy="6160655"/>
          </a:xfrm>
        </p:grpSpPr>
        <p:pic>
          <p:nvPicPr>
            <p:cNvPr id="28674" name="Picture 3">
              <a:extLst>
                <a:ext uri="{FF2B5EF4-FFF2-40B4-BE49-F238E27FC236}">
                  <a16:creationId xmlns:a16="http://schemas.microsoft.com/office/drawing/2014/main" id="{A3895183-7CB3-F777-6B1A-2ABE80074F2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5277913" cy="616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a:extLst>
                <a:ext uri="{FF2B5EF4-FFF2-40B4-BE49-F238E27FC236}">
                  <a16:creationId xmlns:a16="http://schemas.microsoft.com/office/drawing/2014/main" id="{8E7D83B6-E478-4EE8-1C61-F32E6113E0E3}"/>
                </a:ext>
              </a:extLst>
            </p:cNvPr>
            <p:cNvCxnSpPr>
              <a:cxnSpLocks/>
            </p:cNvCxnSpPr>
            <p:nvPr/>
          </p:nvCxnSpPr>
          <p:spPr>
            <a:xfrm flipH="1">
              <a:off x="1902691" y="3648364"/>
              <a:ext cx="3168073" cy="4064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53C0C0-E692-41A1-B5D6-ECEA68EEA266}"/>
                </a:ext>
              </a:extLst>
            </p:cNvPr>
            <p:cNvSpPr txBox="1"/>
            <p:nvPr/>
          </p:nvSpPr>
          <p:spPr>
            <a:xfrm rot="21181464">
              <a:off x="3581067" y="3496271"/>
              <a:ext cx="1292168" cy="304181"/>
            </a:xfrm>
            <a:prstGeom prst="rect">
              <a:avLst/>
            </a:prstGeom>
            <a:noFill/>
          </p:spPr>
          <p:txBody>
            <a:bodyPr wrap="none" rtlCol="0">
              <a:spAutoFit/>
            </a:bodyPr>
            <a:lstStyle/>
            <a:p>
              <a:r>
                <a:rPr lang="en-US" sz="1000" dirty="0">
                  <a:solidFill>
                    <a:srgbClr val="FF0000"/>
                  </a:solidFill>
                </a:rPr>
                <a:t>Cross-section B</a:t>
              </a:r>
            </a:p>
          </p:txBody>
        </p:sp>
      </p:grpSp>
      <p:sp>
        <p:nvSpPr>
          <p:cNvPr id="3" name="TextBox 2">
            <a:extLst>
              <a:ext uri="{FF2B5EF4-FFF2-40B4-BE49-F238E27FC236}">
                <a16:creationId xmlns:a16="http://schemas.microsoft.com/office/drawing/2014/main" id="{26884B85-5CD3-15BF-8885-ED35674E6B12}"/>
              </a:ext>
            </a:extLst>
          </p:cNvPr>
          <p:cNvSpPr txBox="1"/>
          <p:nvPr/>
        </p:nvSpPr>
        <p:spPr>
          <a:xfrm>
            <a:off x="299144" y="5056144"/>
            <a:ext cx="11358564" cy="1015663"/>
          </a:xfrm>
          <a:prstGeom prst="rect">
            <a:avLst/>
          </a:prstGeom>
          <a:noFill/>
        </p:spPr>
        <p:txBody>
          <a:bodyPr wrap="square" rtlCol="0">
            <a:spAutoFit/>
          </a:bodyPr>
          <a:lstStyle/>
          <a:p>
            <a:pPr marL="342900" indent="-342900">
              <a:buFont typeface="Arial" panose="020B0604020202020204" pitchFamily="34" charset="0"/>
              <a:buChar char="•"/>
            </a:pPr>
            <a:r>
              <a:rPr lang="en-AU" sz="2000" b="1" dirty="0">
                <a:effectLst/>
                <a:latin typeface="Calibri" panose="020F0502020204030204" pitchFamily="34" charset="0"/>
                <a:ea typeface="Calibri" panose="020F0502020204030204" pitchFamily="34" charset="0"/>
                <a:cs typeface="Calibri" panose="020F0502020204030204" pitchFamily="34" charset="0"/>
              </a:rPr>
              <a:t>Stephen Cox (1983) theorised that major intrazonal faults may have supplied fluids to goldfields</a:t>
            </a:r>
          </a:p>
          <a:p>
            <a:pPr marL="342900" indent="-342900">
              <a:buFont typeface="Arial" panose="020B0604020202020204" pitchFamily="34" charset="0"/>
              <a:buChar char="•"/>
            </a:pPr>
            <a:endParaRPr lang="en-AU" sz="2000" b="1"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AU" sz="2000" b="1" dirty="0">
                <a:effectLst/>
                <a:latin typeface="Calibri" panose="020F0502020204030204" pitchFamily="34" charset="0"/>
                <a:ea typeface="Calibri" panose="020F0502020204030204" pitchFamily="34" charset="0"/>
                <a:cs typeface="Calibri" panose="020F0502020204030204" pitchFamily="34" charset="0"/>
              </a:rPr>
              <a:t>My question: Can we explain how crustal scale faults</a:t>
            </a:r>
            <a:r>
              <a:rPr lang="en-AU" sz="2000" dirty="0">
                <a:effectLst/>
                <a:latin typeface="Calibri" panose="020F0502020204030204" pitchFamily="34" charset="0"/>
                <a:cs typeface="Calibri" panose="020F0502020204030204" pitchFamily="34" charset="0"/>
              </a:rPr>
              <a:t> </a:t>
            </a:r>
            <a:r>
              <a:rPr lang="en-AU" sz="2000" b="1" dirty="0">
                <a:effectLst/>
                <a:latin typeface="Calibri" panose="020F0502020204030204" pitchFamily="34" charset="0"/>
                <a:ea typeface="Calibri" panose="020F0502020204030204" pitchFamily="34" charset="0"/>
                <a:cs typeface="Calibri" panose="020F0502020204030204" pitchFamily="34" charset="0"/>
              </a:rPr>
              <a:t>interact with folds &amp; fold controlled structures?</a:t>
            </a:r>
            <a:endParaRPr lang="en-US" sz="20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840492B0-8524-704D-2129-4B3553FD23AF}"/>
              </a:ext>
            </a:extLst>
          </p:cNvPr>
          <p:cNvCxnSpPr>
            <a:cxnSpLocks/>
          </p:cNvCxnSpPr>
          <p:nvPr/>
        </p:nvCxnSpPr>
        <p:spPr>
          <a:xfrm>
            <a:off x="481781" y="1625937"/>
            <a:ext cx="3636304" cy="3318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F7C580-B53E-2ED6-9EFE-8B50923BC497}"/>
              </a:ext>
            </a:extLst>
          </p:cNvPr>
          <p:cNvSpPr txBox="1"/>
          <p:nvPr/>
        </p:nvSpPr>
        <p:spPr>
          <a:xfrm>
            <a:off x="2613141" y="1412897"/>
            <a:ext cx="1117614" cy="246221"/>
          </a:xfrm>
          <a:prstGeom prst="rect">
            <a:avLst/>
          </a:prstGeom>
          <a:noFill/>
        </p:spPr>
        <p:txBody>
          <a:bodyPr wrap="none" rtlCol="0">
            <a:spAutoFit/>
          </a:bodyPr>
          <a:lstStyle/>
          <a:p>
            <a:r>
              <a:rPr lang="en-US" sz="1000" dirty="0">
                <a:solidFill>
                  <a:srgbClr val="FF0000"/>
                </a:solidFill>
              </a:rPr>
              <a:t>Cross-section A</a:t>
            </a:r>
          </a:p>
        </p:txBody>
      </p:sp>
      <p:pic>
        <p:nvPicPr>
          <p:cNvPr id="12" name="Picture 11">
            <a:extLst>
              <a:ext uri="{FF2B5EF4-FFF2-40B4-BE49-F238E27FC236}">
                <a16:creationId xmlns:a16="http://schemas.microsoft.com/office/drawing/2014/main" id="{9BE2C32D-220D-F6B9-4F19-E477490498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4920" y="7413"/>
            <a:ext cx="6224356" cy="2065984"/>
          </a:xfrm>
          <a:prstGeom prst="rect">
            <a:avLst/>
          </a:prstGeom>
          <a:ln>
            <a:solidFill>
              <a:schemeClr val="bg1"/>
            </a:solidFill>
          </a:ln>
          <a:effectLst>
            <a:outerShdw blurRad="50800" dist="50800" dir="5400000" algn="ctr" rotWithShape="0">
              <a:srgbClr val="000000">
                <a:alpha val="96000"/>
              </a:srgbClr>
            </a:outerShdw>
          </a:effectLst>
        </p:spPr>
      </p:pic>
      <p:sp>
        <p:nvSpPr>
          <p:cNvPr id="15" name="TextBox 14">
            <a:extLst>
              <a:ext uri="{FF2B5EF4-FFF2-40B4-BE49-F238E27FC236}">
                <a16:creationId xmlns:a16="http://schemas.microsoft.com/office/drawing/2014/main" id="{4F29BD2D-1B17-CE30-3117-60CD7C9CF201}"/>
              </a:ext>
            </a:extLst>
          </p:cNvPr>
          <p:cNvSpPr txBox="1"/>
          <p:nvPr/>
        </p:nvSpPr>
        <p:spPr>
          <a:xfrm>
            <a:off x="4909861" y="7413"/>
            <a:ext cx="2252924" cy="400110"/>
          </a:xfrm>
          <a:prstGeom prst="rect">
            <a:avLst/>
          </a:prstGeom>
          <a:solidFill>
            <a:schemeClr val="tx1"/>
          </a:solidFill>
        </p:spPr>
        <p:txBody>
          <a:bodyPr wrap="none" rtlCol="0">
            <a:spAutoFit/>
          </a:bodyPr>
          <a:lstStyle/>
          <a:p>
            <a:r>
              <a:rPr lang="en-US" sz="2000" dirty="0">
                <a:solidFill>
                  <a:srgbClr val="FF0000"/>
                </a:solidFill>
              </a:rPr>
              <a:t>A. </a:t>
            </a:r>
            <a:r>
              <a:rPr lang="en-US" sz="1400" dirty="0">
                <a:solidFill>
                  <a:srgbClr val="FF0000"/>
                </a:solidFill>
              </a:rPr>
              <a:t>Gray &amp; Willman, 1991</a:t>
            </a:r>
          </a:p>
        </p:txBody>
      </p:sp>
      <p:sp>
        <p:nvSpPr>
          <p:cNvPr id="16" name="TextBox 15">
            <a:extLst>
              <a:ext uri="{FF2B5EF4-FFF2-40B4-BE49-F238E27FC236}">
                <a16:creationId xmlns:a16="http://schemas.microsoft.com/office/drawing/2014/main" id="{8BEE8559-1A49-B92B-256E-C95668FEF638}"/>
              </a:ext>
            </a:extLst>
          </p:cNvPr>
          <p:cNvSpPr txBox="1"/>
          <p:nvPr/>
        </p:nvSpPr>
        <p:spPr>
          <a:xfrm>
            <a:off x="4759535" y="2764000"/>
            <a:ext cx="2437783" cy="400110"/>
          </a:xfrm>
          <a:prstGeom prst="rect">
            <a:avLst/>
          </a:prstGeom>
          <a:solidFill>
            <a:schemeClr val="tx1"/>
          </a:solidFill>
        </p:spPr>
        <p:txBody>
          <a:bodyPr wrap="none" rtlCol="0">
            <a:spAutoFit/>
          </a:bodyPr>
          <a:lstStyle/>
          <a:p>
            <a:r>
              <a:rPr lang="en-US" sz="2000" dirty="0">
                <a:solidFill>
                  <a:srgbClr val="FF0000"/>
                </a:solidFill>
              </a:rPr>
              <a:t>B. </a:t>
            </a:r>
            <a:r>
              <a:rPr lang="en-US" sz="1400" dirty="0">
                <a:solidFill>
                  <a:srgbClr val="FF0000"/>
                </a:solidFill>
              </a:rPr>
              <a:t>Cox et al, 1983 and 1991</a:t>
            </a:r>
          </a:p>
        </p:txBody>
      </p:sp>
      <p:cxnSp>
        <p:nvCxnSpPr>
          <p:cNvPr id="18" name="Straight Connector 17">
            <a:extLst>
              <a:ext uri="{FF2B5EF4-FFF2-40B4-BE49-F238E27FC236}">
                <a16:creationId xmlns:a16="http://schemas.microsoft.com/office/drawing/2014/main" id="{308BDABC-BF34-5E1B-9E96-DE879102DB48}"/>
              </a:ext>
            </a:extLst>
          </p:cNvPr>
          <p:cNvCxnSpPr>
            <a:cxnSpLocks/>
          </p:cNvCxnSpPr>
          <p:nvPr/>
        </p:nvCxnSpPr>
        <p:spPr>
          <a:xfrm flipH="1">
            <a:off x="0" y="3282153"/>
            <a:ext cx="1624421"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C65A9D5F-F706-A6B6-C999-1DF8D354FB10}"/>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12</a:t>
            </a:fld>
            <a:endParaRPr lang="en-US"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A15A09-E017-9A17-D4C7-132B247005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5184" cy="4336361"/>
          </a:xfrm>
          <a:prstGeom prst="rect">
            <a:avLst/>
          </a:prstGeom>
        </p:spPr>
      </p:pic>
      <p:pic>
        <p:nvPicPr>
          <p:cNvPr id="2" name="Picture 1">
            <a:extLst>
              <a:ext uri="{FF2B5EF4-FFF2-40B4-BE49-F238E27FC236}">
                <a16:creationId xmlns:a16="http://schemas.microsoft.com/office/drawing/2014/main" id="{6CD7A952-6EB5-EAE4-3778-0F997CE327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767" y="3930548"/>
            <a:ext cx="5521580" cy="2927452"/>
          </a:xfrm>
          <a:prstGeom prst="rect">
            <a:avLst/>
          </a:prstGeom>
        </p:spPr>
      </p:pic>
      <p:sp>
        <p:nvSpPr>
          <p:cNvPr id="3" name="Freeform 2">
            <a:extLst>
              <a:ext uri="{FF2B5EF4-FFF2-40B4-BE49-F238E27FC236}">
                <a16:creationId xmlns:a16="http://schemas.microsoft.com/office/drawing/2014/main" id="{A28E7E10-04BF-E21C-AAC6-8B0E04DD928C}"/>
              </a:ext>
            </a:extLst>
          </p:cNvPr>
          <p:cNvSpPr/>
          <p:nvPr/>
        </p:nvSpPr>
        <p:spPr>
          <a:xfrm>
            <a:off x="652130" y="5443870"/>
            <a:ext cx="4784651" cy="418214"/>
          </a:xfrm>
          <a:custGeom>
            <a:avLst/>
            <a:gdLst>
              <a:gd name="connsiteX0" fmla="*/ 269358 w 4784651"/>
              <a:gd name="connsiteY0" fmla="*/ 290623 h 418214"/>
              <a:gd name="connsiteX1" fmla="*/ 2006010 w 4784651"/>
              <a:gd name="connsiteY1" fmla="*/ 290623 h 418214"/>
              <a:gd name="connsiteX2" fmla="*/ 2906233 w 4784651"/>
              <a:gd name="connsiteY2" fmla="*/ 248093 h 418214"/>
              <a:gd name="connsiteX3" fmla="*/ 3069265 w 4784651"/>
              <a:gd name="connsiteY3" fmla="*/ 212651 h 418214"/>
              <a:gd name="connsiteX4" fmla="*/ 3572540 w 4784651"/>
              <a:gd name="connsiteY4" fmla="*/ 205563 h 418214"/>
              <a:gd name="connsiteX5" fmla="*/ 3728484 w 4784651"/>
              <a:gd name="connsiteY5" fmla="*/ 226828 h 418214"/>
              <a:gd name="connsiteX6" fmla="*/ 3799368 w 4784651"/>
              <a:gd name="connsiteY6" fmla="*/ 269358 h 418214"/>
              <a:gd name="connsiteX7" fmla="*/ 4082903 w 4784651"/>
              <a:gd name="connsiteY7" fmla="*/ 212651 h 418214"/>
              <a:gd name="connsiteX8" fmla="*/ 4253023 w 4784651"/>
              <a:gd name="connsiteY8" fmla="*/ 170121 h 418214"/>
              <a:gd name="connsiteX9" fmla="*/ 4380614 w 4784651"/>
              <a:gd name="connsiteY9" fmla="*/ 141767 h 418214"/>
              <a:gd name="connsiteX10" fmla="*/ 4465675 w 4784651"/>
              <a:gd name="connsiteY10" fmla="*/ 148856 h 418214"/>
              <a:gd name="connsiteX11" fmla="*/ 4550735 w 4784651"/>
              <a:gd name="connsiteY11" fmla="*/ 212651 h 418214"/>
              <a:gd name="connsiteX12" fmla="*/ 4614530 w 4784651"/>
              <a:gd name="connsiteY12" fmla="*/ 141767 h 418214"/>
              <a:gd name="connsiteX13" fmla="*/ 4642884 w 4784651"/>
              <a:gd name="connsiteY13" fmla="*/ 0 h 418214"/>
              <a:gd name="connsiteX14" fmla="*/ 4784651 w 4784651"/>
              <a:gd name="connsiteY14" fmla="*/ 0 h 418214"/>
              <a:gd name="connsiteX15" fmla="*/ 4671237 w 4784651"/>
              <a:gd name="connsiteY15" fmla="*/ 255181 h 418214"/>
              <a:gd name="connsiteX16" fmla="*/ 4550735 w 4784651"/>
              <a:gd name="connsiteY16" fmla="*/ 361507 h 418214"/>
              <a:gd name="connsiteX17" fmla="*/ 4175051 w 4784651"/>
              <a:gd name="connsiteY17" fmla="*/ 389860 h 418214"/>
              <a:gd name="connsiteX18" fmla="*/ 2842437 w 4784651"/>
              <a:gd name="connsiteY18" fmla="*/ 411125 h 418214"/>
              <a:gd name="connsiteX19" fmla="*/ 0 w 4784651"/>
              <a:gd name="connsiteY19" fmla="*/ 418214 h 418214"/>
              <a:gd name="connsiteX20" fmla="*/ 0 w 4784651"/>
              <a:gd name="connsiteY20" fmla="*/ 418214 h 418214"/>
              <a:gd name="connsiteX21" fmla="*/ 0 w 4784651"/>
              <a:gd name="connsiteY21" fmla="*/ 418214 h 418214"/>
              <a:gd name="connsiteX22" fmla="*/ 7089 w 4784651"/>
              <a:gd name="connsiteY22" fmla="*/ 347330 h 418214"/>
              <a:gd name="connsiteX23" fmla="*/ 205563 w 4784651"/>
              <a:gd name="connsiteY23" fmla="*/ 326065 h 418214"/>
              <a:gd name="connsiteX24" fmla="*/ 269358 w 4784651"/>
              <a:gd name="connsiteY24" fmla="*/ 290623 h 41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84651" h="418214">
                <a:moveTo>
                  <a:pt x="269358" y="290623"/>
                </a:moveTo>
                <a:lnTo>
                  <a:pt x="2006010" y="290623"/>
                </a:lnTo>
                <a:lnTo>
                  <a:pt x="2906233" y="248093"/>
                </a:lnTo>
                <a:lnTo>
                  <a:pt x="3069265" y="212651"/>
                </a:lnTo>
                <a:lnTo>
                  <a:pt x="3572540" y="205563"/>
                </a:lnTo>
                <a:lnTo>
                  <a:pt x="3728484" y="226828"/>
                </a:lnTo>
                <a:lnTo>
                  <a:pt x="3799368" y="269358"/>
                </a:lnTo>
                <a:lnTo>
                  <a:pt x="4082903" y="212651"/>
                </a:lnTo>
                <a:lnTo>
                  <a:pt x="4253023" y="170121"/>
                </a:lnTo>
                <a:lnTo>
                  <a:pt x="4380614" y="141767"/>
                </a:lnTo>
                <a:lnTo>
                  <a:pt x="4465675" y="148856"/>
                </a:lnTo>
                <a:lnTo>
                  <a:pt x="4550735" y="212651"/>
                </a:lnTo>
                <a:lnTo>
                  <a:pt x="4614530" y="141767"/>
                </a:lnTo>
                <a:lnTo>
                  <a:pt x="4642884" y="0"/>
                </a:lnTo>
                <a:lnTo>
                  <a:pt x="4784651" y="0"/>
                </a:lnTo>
                <a:lnTo>
                  <a:pt x="4671237" y="255181"/>
                </a:lnTo>
                <a:lnTo>
                  <a:pt x="4550735" y="361507"/>
                </a:lnTo>
                <a:lnTo>
                  <a:pt x="4175051" y="389860"/>
                </a:lnTo>
                <a:lnTo>
                  <a:pt x="2842437" y="411125"/>
                </a:lnTo>
                <a:lnTo>
                  <a:pt x="0" y="418214"/>
                </a:lnTo>
                <a:lnTo>
                  <a:pt x="0" y="418214"/>
                </a:lnTo>
                <a:lnTo>
                  <a:pt x="0" y="418214"/>
                </a:lnTo>
                <a:lnTo>
                  <a:pt x="7089" y="347330"/>
                </a:lnTo>
                <a:lnTo>
                  <a:pt x="205563" y="326065"/>
                </a:lnTo>
                <a:lnTo>
                  <a:pt x="269358" y="290623"/>
                </a:lnTo>
                <a:close/>
              </a:path>
            </a:pathLst>
          </a:custGeom>
          <a:solidFill>
            <a:schemeClr val="accent4">
              <a:lumMod val="60000"/>
              <a:lumOff val="40000"/>
              <a:alpha val="7114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398F49CC-E256-81FC-D1D0-A517E92003F2}"/>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13</a:t>
            </a:fld>
            <a:endParaRPr lang="en-US" dirty="0">
              <a:solidFill>
                <a:schemeClr val="tx1"/>
              </a:solidFill>
            </a:endParaRPr>
          </a:p>
        </p:txBody>
      </p:sp>
      <p:sp>
        <p:nvSpPr>
          <p:cNvPr id="4" name="TextBox 3">
            <a:extLst>
              <a:ext uri="{FF2B5EF4-FFF2-40B4-BE49-F238E27FC236}">
                <a16:creationId xmlns:a16="http://schemas.microsoft.com/office/drawing/2014/main" id="{74F4E569-C5A1-FADB-B13C-19E9375F6E56}"/>
              </a:ext>
            </a:extLst>
          </p:cNvPr>
          <p:cNvSpPr txBox="1"/>
          <p:nvPr/>
        </p:nvSpPr>
        <p:spPr>
          <a:xfrm>
            <a:off x="9236990" y="5204765"/>
            <a:ext cx="2893741" cy="784830"/>
          </a:xfrm>
          <a:prstGeom prst="rect">
            <a:avLst/>
          </a:prstGeom>
          <a:noFill/>
        </p:spPr>
        <p:txBody>
          <a:bodyPr wrap="none" rtlCol="0">
            <a:spAutoFit/>
          </a:bodyPr>
          <a:lstStyle/>
          <a:p>
            <a:r>
              <a:rPr lang="en-US" sz="900" b="1" dirty="0">
                <a:latin typeface="Calibri" panose="020F0502020204030204" pitchFamily="34" charset="0"/>
                <a:cs typeface="Calibri" panose="020F0502020204030204" pitchFamily="34" charset="0"/>
              </a:rPr>
              <a:t>Stratigraphic thicknesses</a:t>
            </a:r>
          </a:p>
          <a:p>
            <a:r>
              <a:rPr lang="en-US" sz="900" dirty="0">
                <a:latin typeface="Calibri" panose="020F0502020204030204" pitchFamily="34" charset="0"/>
                <a:cs typeface="Calibri" panose="020F0502020204030204" pitchFamily="34" charset="0"/>
              </a:rPr>
              <a:t>Cambrian volcanics and sedimentary rocks in HFZ = 2.5km</a:t>
            </a:r>
          </a:p>
          <a:p>
            <a:r>
              <a:rPr lang="en-US" sz="900" dirty="0">
                <a:latin typeface="Calibri" panose="020F0502020204030204" pitchFamily="34" charset="0"/>
                <a:cs typeface="Calibri" panose="020F0502020204030204" pitchFamily="34" charset="0"/>
              </a:rPr>
              <a:t>Castlemaine Group turbidites = &gt; 4km (min 3km)</a:t>
            </a:r>
          </a:p>
          <a:p>
            <a:r>
              <a:rPr lang="en-US" sz="900" dirty="0">
                <a:latin typeface="Calibri" panose="020F0502020204030204" pitchFamily="34" charset="0"/>
                <a:cs typeface="Calibri" panose="020F0502020204030204" pitchFamily="34" charset="0"/>
              </a:rPr>
              <a:t>St Arnaud Group turbidites ~ 6km</a:t>
            </a:r>
          </a:p>
          <a:p>
            <a:r>
              <a:rPr lang="en-US" sz="900" dirty="0">
                <a:latin typeface="Calibri" panose="020F0502020204030204" pitchFamily="34" charset="0"/>
                <a:cs typeface="Calibri" panose="020F0502020204030204" pitchFamily="34" charset="0"/>
              </a:rPr>
              <a:t>Magdala volcanics  0.2 to 1 km (minimum thickness)</a:t>
            </a:r>
          </a:p>
        </p:txBody>
      </p:sp>
    </p:spTree>
    <p:extLst>
      <p:ext uri="{BB962C8B-B14F-4D97-AF65-F5344CB8AC3E}">
        <p14:creationId xmlns:p14="http://schemas.microsoft.com/office/powerpoint/2010/main" val="3375365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41E25-5911-240D-336A-42F8206D0E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5184" cy="4336361"/>
          </a:xfrm>
          <a:prstGeom prst="rect">
            <a:avLst/>
          </a:prstGeom>
        </p:spPr>
      </p:pic>
      <p:sp>
        <p:nvSpPr>
          <p:cNvPr id="5" name="TextBox 4">
            <a:extLst>
              <a:ext uri="{FF2B5EF4-FFF2-40B4-BE49-F238E27FC236}">
                <a16:creationId xmlns:a16="http://schemas.microsoft.com/office/drawing/2014/main" id="{87EA644B-C7AB-27BD-D306-697E594181EA}"/>
              </a:ext>
            </a:extLst>
          </p:cNvPr>
          <p:cNvSpPr txBox="1"/>
          <p:nvPr/>
        </p:nvSpPr>
        <p:spPr>
          <a:xfrm>
            <a:off x="728963" y="4639933"/>
            <a:ext cx="9758645" cy="400110"/>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Can we see a relationship between the location of the goldfields &amp; major faults?</a:t>
            </a:r>
          </a:p>
        </p:txBody>
      </p:sp>
      <p:sp>
        <p:nvSpPr>
          <p:cNvPr id="2" name="Oval 1">
            <a:extLst>
              <a:ext uri="{FF2B5EF4-FFF2-40B4-BE49-F238E27FC236}">
                <a16:creationId xmlns:a16="http://schemas.microsoft.com/office/drawing/2014/main" id="{0A118F1C-74CE-1BCD-92CB-BB95419FD01E}"/>
              </a:ext>
            </a:extLst>
          </p:cNvPr>
          <p:cNvSpPr/>
          <p:nvPr/>
        </p:nvSpPr>
        <p:spPr>
          <a:xfrm>
            <a:off x="6238223" y="1102550"/>
            <a:ext cx="914400" cy="1449091"/>
          </a:xfrm>
          <a:prstGeom prst="ellipse">
            <a:avLst/>
          </a:prstGeom>
          <a:noFill/>
          <a:ln w="25400">
            <a:solidFill>
              <a:srgbClr val="FF0000"/>
            </a:solidFill>
          </a:ln>
          <a:effectLst>
            <a:outerShdw blurRad="124632" dist="50800" dir="5400000" sx="103000" sy="103000" algn="ctr" rotWithShape="0">
              <a:srgbClr val="FFC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717976-41D8-2289-4F42-73C3E0FF42D7}"/>
              </a:ext>
            </a:extLst>
          </p:cNvPr>
          <p:cNvSpPr txBox="1"/>
          <p:nvPr/>
        </p:nvSpPr>
        <p:spPr>
          <a:xfrm>
            <a:off x="728963" y="5648415"/>
            <a:ext cx="11111584" cy="400110"/>
          </a:xfrm>
          <a:prstGeom prst="rect">
            <a:avLst/>
          </a:prstGeom>
          <a:noFill/>
        </p:spPr>
        <p:txBody>
          <a:bodyPr wrap="square">
            <a:spAutoFit/>
          </a:bodyPr>
          <a:lstStyle/>
          <a:p>
            <a:r>
              <a:rPr lang="en-US" sz="2000" b="1" dirty="0">
                <a:latin typeface="Calibri" panose="020F0502020204030204" pitchFamily="34" charset="0"/>
                <a:ea typeface="Times New Roman" panose="02020603050405020304" pitchFamily="18" charset="0"/>
                <a:cs typeface="Calibri" panose="020F0502020204030204" pitchFamily="34" charset="0"/>
              </a:rPr>
              <a:t>Does mapping show </a:t>
            </a:r>
            <a:r>
              <a:rPr lang="en-US" sz="2000" b="1" kern="1200" dirty="0">
                <a:effectLst/>
                <a:latin typeface="Calibri" panose="020F0502020204030204" pitchFamily="34" charset="0"/>
                <a:ea typeface="Times New Roman" panose="02020603050405020304" pitchFamily="18" charset="0"/>
                <a:cs typeface="Calibri" panose="020F0502020204030204" pitchFamily="34" charset="0"/>
              </a:rPr>
              <a:t>any type relationship between the goldfield and major </a:t>
            </a:r>
            <a:r>
              <a:rPr lang="en-US" sz="2000" b="1" kern="1200" dirty="0" err="1">
                <a:effectLst/>
                <a:latin typeface="Calibri" panose="020F0502020204030204" pitchFamily="34" charset="0"/>
                <a:ea typeface="Times New Roman" panose="02020603050405020304" pitchFamily="18" charset="0"/>
                <a:cs typeface="Calibri" panose="020F0502020204030204" pitchFamily="34" charset="0"/>
              </a:rPr>
              <a:t>faults</a:t>
            </a:r>
            <a:r>
              <a:rPr lang="en-US" sz="2000" b="1"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b="1" kern="1200" dirty="0" err="1">
                <a:effectLst/>
                <a:latin typeface="Calibri" panose="020F0502020204030204" pitchFamily="34" charset="0"/>
                <a:ea typeface="Times New Roman" panose="02020603050405020304" pitchFamily="18" charset="0"/>
                <a:cs typeface="Calibri" panose="020F0502020204030204" pitchFamily="34" charset="0"/>
              </a:rPr>
              <a:t>at</a:t>
            </a:r>
            <a:r>
              <a:rPr lang="en-US" sz="2000" b="1" kern="1200" dirty="0">
                <a:effectLst/>
                <a:latin typeface="Calibri" panose="020F0502020204030204" pitchFamily="34" charset="0"/>
                <a:ea typeface="Times New Roman" panose="02020603050405020304" pitchFamily="18" charset="0"/>
                <a:cs typeface="Calibri" panose="020F0502020204030204" pitchFamily="34" charset="0"/>
              </a:rPr>
              <a:t> surface </a:t>
            </a:r>
            <a:r>
              <a:rPr lang="en-US" sz="2000" b="1"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C64480DA-5750-2453-4548-7673D273743F}"/>
              </a:ext>
            </a:extLst>
          </p:cNvPr>
          <p:cNvSpPr txBox="1"/>
          <p:nvPr/>
        </p:nvSpPr>
        <p:spPr>
          <a:xfrm>
            <a:off x="728963" y="5131242"/>
            <a:ext cx="9758645" cy="400110"/>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Bendigo goldfield sits above inflection point of the Whitelaw Fault</a:t>
            </a:r>
          </a:p>
        </p:txBody>
      </p:sp>
    </p:spTree>
    <p:extLst>
      <p:ext uri="{BB962C8B-B14F-4D97-AF65-F5344CB8AC3E}">
        <p14:creationId xmlns:p14="http://schemas.microsoft.com/office/powerpoint/2010/main" val="3514713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930A6D-36B9-3061-2A93-6C27D061B5C9}"/>
              </a:ext>
            </a:extLst>
          </p:cNvPr>
          <p:cNvSpPr txBox="1"/>
          <p:nvPr/>
        </p:nvSpPr>
        <p:spPr>
          <a:xfrm>
            <a:off x="6532627" y="269176"/>
            <a:ext cx="4339971" cy="369332"/>
          </a:xfrm>
          <a:prstGeom prst="rect">
            <a:avLst/>
          </a:prstGeom>
          <a:noFill/>
        </p:spPr>
        <p:txBody>
          <a:bodyPr wrap="none" rtlCol="0">
            <a:spAutoFit/>
          </a:bodyPr>
          <a:lstStyle/>
          <a:p>
            <a:r>
              <a:rPr lang="en-US" dirty="0">
                <a:solidFill>
                  <a:schemeClr val="bg1"/>
                </a:solidFill>
              </a:rPr>
              <a:t>Emphasize that major faults are reverse</a:t>
            </a:r>
          </a:p>
        </p:txBody>
      </p:sp>
      <p:sp>
        <p:nvSpPr>
          <p:cNvPr id="7" name="TextBox 6">
            <a:extLst>
              <a:ext uri="{FF2B5EF4-FFF2-40B4-BE49-F238E27FC236}">
                <a16:creationId xmlns:a16="http://schemas.microsoft.com/office/drawing/2014/main" id="{576E28F9-E055-5728-D227-0A50ECDA2026}"/>
              </a:ext>
            </a:extLst>
          </p:cNvPr>
          <p:cNvSpPr txBox="1"/>
          <p:nvPr/>
        </p:nvSpPr>
        <p:spPr>
          <a:xfrm>
            <a:off x="5153055" y="47358"/>
            <a:ext cx="5493299" cy="369332"/>
          </a:xfrm>
          <a:prstGeom prst="rect">
            <a:avLst/>
          </a:prstGeom>
          <a:noFill/>
        </p:spPr>
        <p:txBody>
          <a:bodyPr wrap="none" rtlCol="0">
            <a:spAutoFit/>
          </a:bodyPr>
          <a:lstStyle/>
          <a:p>
            <a:r>
              <a:rPr lang="en-US" dirty="0">
                <a:solidFill>
                  <a:schemeClr val="bg1"/>
                </a:solidFill>
              </a:rPr>
              <a:t>Folds patterns related to proximity to major faults?</a:t>
            </a:r>
          </a:p>
        </p:txBody>
      </p:sp>
      <p:pic>
        <p:nvPicPr>
          <p:cNvPr id="9" name="Picture 8">
            <a:extLst>
              <a:ext uri="{FF2B5EF4-FFF2-40B4-BE49-F238E27FC236}">
                <a16:creationId xmlns:a16="http://schemas.microsoft.com/office/drawing/2014/main" id="{CA267046-E545-E242-A758-12140E7AD7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0940" y="0"/>
            <a:ext cx="10089823" cy="6880059"/>
          </a:xfrm>
          <a:prstGeom prst="rect">
            <a:avLst/>
          </a:prstGeom>
        </p:spPr>
      </p:pic>
      <p:sp>
        <p:nvSpPr>
          <p:cNvPr id="2" name="TextBox 1">
            <a:extLst>
              <a:ext uri="{FF2B5EF4-FFF2-40B4-BE49-F238E27FC236}">
                <a16:creationId xmlns:a16="http://schemas.microsoft.com/office/drawing/2014/main" id="{556D175A-CE24-026B-974C-0B8B916B3F1E}"/>
              </a:ext>
            </a:extLst>
          </p:cNvPr>
          <p:cNvSpPr txBox="1"/>
          <p:nvPr/>
        </p:nvSpPr>
        <p:spPr>
          <a:xfrm>
            <a:off x="1323082" y="6494304"/>
            <a:ext cx="6050054" cy="246221"/>
          </a:xfrm>
          <a:prstGeom prst="rect">
            <a:avLst/>
          </a:prstGeom>
          <a:noFill/>
        </p:spPr>
        <p:txBody>
          <a:bodyPr wrap="none" rtlCol="0">
            <a:spAutoFit/>
          </a:bodyPr>
          <a:lstStyle/>
          <a:p>
            <a:r>
              <a:rPr lang="en-US" sz="1000" dirty="0">
                <a:solidFill>
                  <a:schemeClr val="bg1"/>
                </a:solidFill>
              </a:rPr>
              <a:t>Mapping: Clive Willman &amp; David Byrne. Biostratigraphy by Clive Willman and </a:t>
            </a:r>
            <a:r>
              <a:rPr lang="en-US" sz="1000" dirty="0" err="1">
                <a:solidFill>
                  <a:schemeClr val="bg1"/>
                </a:solidFill>
              </a:rPr>
              <a:t>Fons</a:t>
            </a:r>
            <a:r>
              <a:rPr lang="en-US" sz="1000" dirty="0">
                <a:solidFill>
                  <a:schemeClr val="bg1"/>
                </a:solidFill>
              </a:rPr>
              <a:t> </a:t>
            </a:r>
            <a:r>
              <a:rPr lang="en-US" sz="1000" dirty="0" err="1">
                <a:solidFill>
                  <a:schemeClr val="bg1"/>
                </a:solidFill>
              </a:rPr>
              <a:t>VandenBerg</a:t>
            </a:r>
            <a:endParaRPr lang="en-US" sz="1000" dirty="0">
              <a:solidFill>
                <a:schemeClr val="bg1"/>
              </a:solidFill>
            </a:endParaRPr>
          </a:p>
        </p:txBody>
      </p:sp>
      <p:pic>
        <p:nvPicPr>
          <p:cNvPr id="3" name="Picture 2">
            <a:extLst>
              <a:ext uri="{FF2B5EF4-FFF2-40B4-BE49-F238E27FC236}">
                <a16:creationId xmlns:a16="http://schemas.microsoft.com/office/drawing/2014/main" id="{32DDD7F4-AEA9-40F8-2B10-EBC0A3AE2D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7728" y="1548099"/>
            <a:ext cx="2916936" cy="1787399"/>
          </a:xfrm>
          <a:prstGeom prst="rect">
            <a:avLst/>
          </a:prstGeom>
          <a:ln>
            <a:solidFill>
              <a:schemeClr val="accent1">
                <a:shade val="15000"/>
              </a:schemeClr>
            </a:solidFill>
          </a:ln>
          <a:effectLst>
            <a:outerShdw blurRad="106638" dist="50800" dir="5400000" algn="ctr" rotWithShape="0">
              <a:srgbClr val="000000">
                <a:alpha val="43137"/>
              </a:srgbClr>
            </a:outerShdw>
          </a:effectLst>
        </p:spPr>
      </p:pic>
      <p:sp>
        <p:nvSpPr>
          <p:cNvPr id="4" name="Slide Number Placeholder 2">
            <a:extLst>
              <a:ext uri="{FF2B5EF4-FFF2-40B4-BE49-F238E27FC236}">
                <a16:creationId xmlns:a16="http://schemas.microsoft.com/office/drawing/2014/main" id="{FDAD369E-B642-18A8-465D-1981A8475ABC}"/>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15</a:t>
            </a:fld>
            <a:endParaRPr lang="en-US"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5869A4-EA7C-8B71-E97E-8A5015B9536F}"/>
              </a:ext>
            </a:extLst>
          </p:cNvPr>
          <p:cNvSpPr txBox="1">
            <a:spLocks/>
          </p:cNvSpPr>
          <p:nvPr/>
        </p:nvSpPr>
        <p:spPr>
          <a:xfrm>
            <a:off x="11723255" y="6394018"/>
            <a:ext cx="367145" cy="309562"/>
          </a:xfrm>
          <a:prstGeom prst="rect">
            <a:avLst/>
          </a:prstGeom>
        </p:spPr>
        <p:txBody>
          <a:bodyPr vert="horz" lIns="91440" tIns="45720" rIns="91440" bIns="45720" rtlCol="0" anchor="ctr"/>
          <a:lstStyle>
            <a:defPPr>
              <a:defRPr lang="en-US"/>
            </a:defPPr>
            <a:lvl1pPr algn="l" defTabSz="457200" rtl="0" eaLnBrk="1" fontAlgn="auto" hangingPunct="1">
              <a:spcBef>
                <a:spcPts val="0"/>
              </a:spcBef>
              <a:spcAft>
                <a:spcPts val="0"/>
              </a:spcAft>
              <a:defRPr sz="1200" kern="1200">
                <a:solidFill>
                  <a:srgbClr val="FFFF7A"/>
                </a:solidFill>
                <a:effectLst>
                  <a:outerShdw blurRad="50800" dist="50800" dir="5400000" algn="ctr" rotWithShape="0">
                    <a:schemeClr val="tx1"/>
                  </a:outerShdw>
                </a:effectLst>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endParaRPr lang="en-US" dirty="0"/>
          </a:p>
        </p:txBody>
      </p:sp>
      <p:sp>
        <p:nvSpPr>
          <p:cNvPr id="4" name="Footer Placeholder 1">
            <a:extLst>
              <a:ext uri="{FF2B5EF4-FFF2-40B4-BE49-F238E27FC236}">
                <a16:creationId xmlns:a16="http://schemas.microsoft.com/office/drawing/2014/main" id="{A191AB08-0CB1-7DF4-6585-756101DB8B9E}"/>
              </a:ext>
            </a:extLst>
          </p:cNvPr>
          <p:cNvSpPr txBox="1">
            <a:spLocks/>
          </p:cNvSpPr>
          <p:nvPr/>
        </p:nvSpPr>
        <p:spPr>
          <a:xfrm>
            <a:off x="11632413" y="6430963"/>
            <a:ext cx="422563" cy="309562"/>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7CBD208-A630-0B47-8436-11F6DBB0884D}" type="slidenum">
              <a:rPr lang="en-US" sz="1400" b="1" smtClean="0">
                <a:solidFill>
                  <a:schemeClr val="bg1"/>
                </a:solidFill>
                <a:effectLst>
                  <a:outerShdw dist="50800" sx="1000" sy="1000" algn="ctr" rotWithShape="0">
                    <a:schemeClr val="tx1"/>
                  </a:outerShdw>
                </a:effectLst>
              </a:rPr>
              <a:pPr>
                <a:defRPr/>
              </a:pPr>
              <a:t>16</a:t>
            </a:fld>
            <a:endParaRPr lang="en-US" sz="1400" b="1" dirty="0">
              <a:solidFill>
                <a:schemeClr val="bg1"/>
              </a:solidFill>
              <a:effectLst>
                <a:outerShdw dist="50800" sx="1000" sy="1000" algn="ctr" rotWithShape="0">
                  <a:schemeClr val="tx1"/>
                </a:outerShdw>
              </a:effectLst>
            </a:endParaRPr>
          </a:p>
        </p:txBody>
      </p:sp>
      <p:sp>
        <p:nvSpPr>
          <p:cNvPr id="5" name="Freeform 4">
            <a:extLst>
              <a:ext uri="{FF2B5EF4-FFF2-40B4-BE49-F238E27FC236}">
                <a16:creationId xmlns:a16="http://schemas.microsoft.com/office/drawing/2014/main" id="{3410A60C-AFDE-D984-B03D-3AFB8DD16A27}"/>
              </a:ext>
            </a:extLst>
          </p:cNvPr>
          <p:cNvSpPr/>
          <p:nvPr/>
        </p:nvSpPr>
        <p:spPr>
          <a:xfrm>
            <a:off x="6325386" y="1950768"/>
            <a:ext cx="2214279" cy="726444"/>
          </a:xfrm>
          <a:custGeom>
            <a:avLst/>
            <a:gdLst>
              <a:gd name="connsiteX0" fmla="*/ 0 w 2214279"/>
              <a:gd name="connsiteY0" fmla="*/ 726444 h 726444"/>
              <a:gd name="connsiteX1" fmla="*/ 744717 w 2214279"/>
              <a:gd name="connsiteY1" fmla="*/ 339945 h 726444"/>
              <a:gd name="connsiteX2" fmla="*/ 1357459 w 2214279"/>
              <a:gd name="connsiteY2" fmla="*/ 580 h 726444"/>
              <a:gd name="connsiteX3" fmla="*/ 1696824 w 2214279"/>
              <a:gd name="connsiteY3" fmla="*/ 264531 h 726444"/>
              <a:gd name="connsiteX4" fmla="*/ 1819373 w 2214279"/>
              <a:gd name="connsiteY4" fmla="*/ 490774 h 726444"/>
              <a:gd name="connsiteX5" fmla="*/ 2187018 w 2214279"/>
              <a:gd name="connsiteY5" fmla="*/ 641603 h 726444"/>
              <a:gd name="connsiteX6" fmla="*/ 2158738 w 2214279"/>
              <a:gd name="connsiteY6" fmla="*/ 651030 h 7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279" h="726444">
                <a:moveTo>
                  <a:pt x="0" y="726444"/>
                </a:moveTo>
                <a:lnTo>
                  <a:pt x="744717" y="339945"/>
                </a:lnTo>
                <a:cubicBezTo>
                  <a:pt x="970960" y="218968"/>
                  <a:pt x="1198775" y="13149"/>
                  <a:pt x="1357459" y="580"/>
                </a:cubicBezTo>
                <a:cubicBezTo>
                  <a:pt x="1516143" y="-11989"/>
                  <a:pt x="1619838" y="182832"/>
                  <a:pt x="1696824" y="264531"/>
                </a:cubicBezTo>
                <a:cubicBezTo>
                  <a:pt x="1773810" y="346230"/>
                  <a:pt x="1737674" y="427929"/>
                  <a:pt x="1819373" y="490774"/>
                </a:cubicBezTo>
                <a:cubicBezTo>
                  <a:pt x="1901072" y="553619"/>
                  <a:pt x="2130457" y="614894"/>
                  <a:pt x="2187018" y="641603"/>
                </a:cubicBezTo>
                <a:cubicBezTo>
                  <a:pt x="2243579" y="668312"/>
                  <a:pt x="2201158" y="659671"/>
                  <a:pt x="2158738" y="6510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3736825-110A-04FE-4BD8-0D99EFC8543D}"/>
              </a:ext>
            </a:extLst>
          </p:cNvPr>
          <p:cNvSpPr/>
          <p:nvPr/>
        </p:nvSpPr>
        <p:spPr>
          <a:xfrm>
            <a:off x="8502977" y="2733773"/>
            <a:ext cx="169683" cy="292231"/>
          </a:xfrm>
          <a:custGeom>
            <a:avLst/>
            <a:gdLst>
              <a:gd name="connsiteX0" fmla="*/ 0 w 169683"/>
              <a:gd name="connsiteY0" fmla="*/ 0 h 292231"/>
              <a:gd name="connsiteX1" fmla="*/ 75415 w 169683"/>
              <a:gd name="connsiteY1" fmla="*/ 226243 h 292231"/>
              <a:gd name="connsiteX2" fmla="*/ 169683 w 169683"/>
              <a:gd name="connsiteY2" fmla="*/ 292231 h 292231"/>
            </a:gdLst>
            <a:ahLst/>
            <a:cxnLst>
              <a:cxn ang="0">
                <a:pos x="connsiteX0" y="connsiteY0"/>
              </a:cxn>
              <a:cxn ang="0">
                <a:pos x="connsiteX1" y="connsiteY1"/>
              </a:cxn>
              <a:cxn ang="0">
                <a:pos x="connsiteX2" y="connsiteY2"/>
              </a:cxn>
            </a:cxnLst>
            <a:rect l="l" t="t" r="r" b="b"/>
            <a:pathLst>
              <a:path w="169683" h="292231">
                <a:moveTo>
                  <a:pt x="0" y="0"/>
                </a:moveTo>
                <a:cubicBezTo>
                  <a:pt x="23567" y="88769"/>
                  <a:pt x="47135" y="177538"/>
                  <a:pt x="75415" y="226243"/>
                </a:cubicBezTo>
                <a:cubicBezTo>
                  <a:pt x="103695" y="274948"/>
                  <a:pt x="136689" y="283589"/>
                  <a:pt x="169683" y="29223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AA121D-1D0F-6BB6-AF83-1CFC79F078E9}"/>
              </a:ext>
            </a:extLst>
          </p:cNvPr>
          <p:cNvSpPr txBox="1"/>
          <p:nvPr/>
        </p:nvSpPr>
        <p:spPr>
          <a:xfrm>
            <a:off x="5926010" y="29884"/>
            <a:ext cx="5493299" cy="369332"/>
          </a:xfrm>
          <a:prstGeom prst="rect">
            <a:avLst/>
          </a:prstGeom>
          <a:noFill/>
        </p:spPr>
        <p:txBody>
          <a:bodyPr wrap="none" rtlCol="0">
            <a:spAutoFit/>
          </a:bodyPr>
          <a:lstStyle/>
          <a:p>
            <a:r>
              <a:rPr lang="en-US" dirty="0">
                <a:solidFill>
                  <a:schemeClr val="bg1"/>
                </a:solidFill>
              </a:rPr>
              <a:t>Folds patterns related to proximity to major faults?</a:t>
            </a:r>
          </a:p>
        </p:txBody>
      </p:sp>
      <p:pic>
        <p:nvPicPr>
          <p:cNvPr id="10" name="Picture 9">
            <a:extLst>
              <a:ext uri="{FF2B5EF4-FFF2-40B4-BE49-F238E27FC236}">
                <a16:creationId xmlns:a16="http://schemas.microsoft.com/office/drawing/2014/main" id="{AB2099E9-B6EC-9FD2-D789-5C03DDACC3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742202"/>
          </a:xfrm>
          <a:prstGeom prst="rect">
            <a:avLst/>
          </a:prstGeom>
        </p:spPr>
      </p:pic>
      <p:sp>
        <p:nvSpPr>
          <p:cNvPr id="2" name="Slide Number Placeholder 2">
            <a:extLst>
              <a:ext uri="{FF2B5EF4-FFF2-40B4-BE49-F238E27FC236}">
                <a16:creationId xmlns:a16="http://schemas.microsoft.com/office/drawing/2014/main" id="{E5E3CB01-88D2-9A24-F906-41385C57487F}"/>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bg1"/>
                </a:solidFill>
              </a:rPr>
              <a:pPr>
                <a:defRPr/>
              </a:pPr>
              <a:t>16</a:t>
            </a:fld>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BA8FB5-00A4-6FC5-5747-73FE55E68C3C}"/>
              </a:ext>
            </a:extLst>
          </p:cNvPr>
          <p:cNvSpPr txBox="1"/>
          <p:nvPr/>
        </p:nvSpPr>
        <p:spPr>
          <a:xfrm>
            <a:off x="3844212" y="5701262"/>
            <a:ext cx="269654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But how could it work?</a:t>
            </a:r>
          </a:p>
        </p:txBody>
      </p:sp>
      <p:pic>
        <p:nvPicPr>
          <p:cNvPr id="3" name="Picture 2">
            <a:extLst>
              <a:ext uri="{FF2B5EF4-FFF2-40B4-BE49-F238E27FC236}">
                <a16:creationId xmlns:a16="http://schemas.microsoft.com/office/drawing/2014/main" id="{80AF4669-7058-93E0-F0D0-EB1DBCA286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859"/>
            <a:ext cx="6540759" cy="4305803"/>
          </a:xfrm>
          <a:prstGeom prst="rect">
            <a:avLst/>
          </a:prstGeom>
        </p:spPr>
      </p:pic>
      <p:pic>
        <p:nvPicPr>
          <p:cNvPr id="2" name="Picture 1">
            <a:extLst>
              <a:ext uri="{FF2B5EF4-FFF2-40B4-BE49-F238E27FC236}">
                <a16:creationId xmlns:a16="http://schemas.microsoft.com/office/drawing/2014/main" id="{7407F828-5E2E-DDBB-A4AE-6B305076C6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5030" y="0"/>
            <a:ext cx="2895618" cy="5962261"/>
          </a:xfrm>
          <a:prstGeom prst="rect">
            <a:avLst/>
          </a:prstGeom>
        </p:spPr>
      </p:pic>
      <p:sp>
        <p:nvSpPr>
          <p:cNvPr id="4" name="TextBox 3">
            <a:extLst>
              <a:ext uri="{FF2B5EF4-FFF2-40B4-BE49-F238E27FC236}">
                <a16:creationId xmlns:a16="http://schemas.microsoft.com/office/drawing/2014/main" id="{4ECCE6E6-3A3E-704F-2F7E-C8DE12841410}"/>
              </a:ext>
            </a:extLst>
          </p:cNvPr>
          <p:cNvSpPr txBox="1"/>
          <p:nvPr/>
        </p:nvSpPr>
        <p:spPr>
          <a:xfrm>
            <a:off x="4334065" y="3105834"/>
            <a:ext cx="2206694" cy="646331"/>
          </a:xfrm>
          <a:prstGeom prst="rect">
            <a:avLst/>
          </a:prstGeom>
          <a:noFill/>
          <a:ln>
            <a:solidFill>
              <a:schemeClr val="accent1">
                <a:shade val="15000"/>
              </a:schemeClr>
            </a:solidFill>
          </a:ln>
        </p:spPr>
        <p:txBody>
          <a:bodyPr wrap="none" rtlCol="0">
            <a:spAutoFit/>
          </a:bodyPr>
          <a:lstStyle/>
          <a:p>
            <a:r>
              <a:rPr lang="en-US" dirty="0">
                <a:solidFill>
                  <a:schemeClr val="bg1"/>
                </a:solidFill>
              </a:rPr>
              <a:t>Goldfield  3 - 7 km </a:t>
            </a:r>
          </a:p>
          <a:p>
            <a:r>
              <a:rPr lang="en-US" dirty="0">
                <a:solidFill>
                  <a:schemeClr val="bg1"/>
                </a:solidFill>
              </a:rPr>
              <a:t>west of fault</a:t>
            </a:r>
          </a:p>
        </p:txBody>
      </p:sp>
      <p:sp>
        <p:nvSpPr>
          <p:cNvPr id="5" name="TextBox 4">
            <a:extLst>
              <a:ext uri="{FF2B5EF4-FFF2-40B4-BE49-F238E27FC236}">
                <a16:creationId xmlns:a16="http://schemas.microsoft.com/office/drawing/2014/main" id="{2356DE06-BA43-3E93-8863-0AFCE69072D2}"/>
              </a:ext>
            </a:extLst>
          </p:cNvPr>
          <p:cNvSpPr txBox="1"/>
          <p:nvPr/>
        </p:nvSpPr>
        <p:spPr>
          <a:xfrm>
            <a:off x="117712" y="4845614"/>
            <a:ext cx="9089602" cy="943848"/>
          </a:xfrm>
          <a:prstGeom prst="rect">
            <a:avLst/>
          </a:prstGeom>
          <a:noFill/>
        </p:spPr>
        <p:txBody>
          <a:bodyPr wrap="square" rtlCol="0">
            <a:spAutoFit/>
          </a:bodyPr>
          <a:lstStyle/>
          <a:p>
            <a:pPr marL="285750" indent="-285750">
              <a:buFont typeface="Arial" panose="020B0604020202020204" pitchFamily="34" charset="0"/>
              <a:buChar char="•"/>
            </a:pPr>
            <a:r>
              <a:rPr lang="en-US" b="1" kern="1200" dirty="0">
                <a:effectLst/>
                <a:latin typeface="Calibri" panose="020F0502020204030204" pitchFamily="34" charset="0"/>
                <a:ea typeface="Times New Roman" panose="02020603050405020304" pitchFamily="18" charset="0"/>
              </a:rPr>
              <a:t>The Whitelaw Fault and the growth of folds are related </a:t>
            </a:r>
          </a:p>
          <a:p>
            <a:pPr marL="285750" indent="-285750" eaLnBrk="0" fontAlgn="base" hangingPunct="0">
              <a:spcBef>
                <a:spcPts val="430"/>
              </a:spcBef>
              <a:buFont typeface="Arial" panose="020B0604020202020204" pitchFamily="34" charset="0"/>
              <a:buChar char="•"/>
            </a:pPr>
            <a:r>
              <a:rPr lang="en-US" b="1" dirty="0">
                <a:latin typeface="Calibri" panose="020F0502020204030204" pitchFamily="34" charset="0"/>
                <a:ea typeface="Times New Roman" panose="02020603050405020304" pitchFamily="18" charset="0"/>
              </a:rPr>
              <a:t>R</a:t>
            </a:r>
            <a:r>
              <a:rPr lang="en-US" sz="1800" b="1" kern="1200" dirty="0">
                <a:effectLst/>
                <a:latin typeface="Calibri" panose="020F0502020204030204" pitchFamily="34" charset="0"/>
                <a:ea typeface="Times New Roman" panose="02020603050405020304" pitchFamily="18" charset="0"/>
              </a:rPr>
              <a:t>elationships suggest the siting of the goldfield may be part of this system </a:t>
            </a:r>
            <a:r>
              <a:rPr lang="en-US" sz="1800" b="1" kern="1200" dirty="0">
                <a:solidFill>
                  <a:schemeClr val="accent1"/>
                </a:solidFill>
                <a:effectLst/>
                <a:latin typeface="Calibri" panose="020F0502020204030204" pitchFamily="34" charset="0"/>
                <a:ea typeface="Times New Roman" panose="02020603050405020304" pitchFamily="18" charset="0"/>
              </a:rPr>
              <a:t>–</a:t>
            </a:r>
            <a:r>
              <a:rPr lang="en-US" sz="1800" b="1" kern="1200" dirty="0">
                <a:effectLst/>
                <a:latin typeface="Calibri" panose="020F0502020204030204" pitchFamily="34" charset="0"/>
                <a:ea typeface="Times New Roman" panose="02020603050405020304" pitchFamily="18" charset="0"/>
              </a:rPr>
              <a:t> </a:t>
            </a:r>
            <a:r>
              <a:rPr lang="en-US" sz="1800" b="1" kern="1200" dirty="0">
                <a:solidFill>
                  <a:schemeClr val="accent1"/>
                </a:solidFill>
                <a:effectLst/>
                <a:latin typeface="Calibri" panose="020F0502020204030204" pitchFamily="34" charset="0"/>
                <a:ea typeface="Times New Roman" panose="02020603050405020304" pitchFamily="18" charset="0"/>
              </a:rPr>
              <a:t>it’s possible</a:t>
            </a:r>
            <a:endParaRPr lang="en-AU" sz="1800" dirty="0">
              <a:solidFill>
                <a:schemeClr val="accent1"/>
              </a:solidFill>
              <a:effectLst/>
              <a:latin typeface="Times New Roman" panose="02020603050405020304" pitchFamily="18" charset="0"/>
              <a:ea typeface="Times New Roman" panose="02020603050405020304" pitchFamily="18" charset="0"/>
            </a:endParaRPr>
          </a:p>
          <a:p>
            <a:r>
              <a:rPr lang="en-AU" sz="1600" dirty="0">
                <a:effectLst/>
              </a:rPr>
              <a:t> </a:t>
            </a:r>
            <a:endParaRPr lang="en-US" sz="1600" dirty="0"/>
          </a:p>
        </p:txBody>
      </p:sp>
      <p:sp>
        <p:nvSpPr>
          <p:cNvPr id="6" name="TextBox 5">
            <a:extLst>
              <a:ext uri="{FF2B5EF4-FFF2-40B4-BE49-F238E27FC236}">
                <a16:creationId xmlns:a16="http://schemas.microsoft.com/office/drawing/2014/main" id="{4801C0E1-AC95-97E2-3FD0-B5AFF8B26EFC}"/>
              </a:ext>
            </a:extLst>
          </p:cNvPr>
          <p:cNvSpPr txBox="1"/>
          <p:nvPr/>
        </p:nvSpPr>
        <p:spPr>
          <a:xfrm>
            <a:off x="7725747" y="137491"/>
            <a:ext cx="1739242" cy="369332"/>
          </a:xfrm>
          <a:prstGeom prst="rect">
            <a:avLst/>
          </a:prstGeom>
          <a:noFill/>
        </p:spPr>
        <p:txBody>
          <a:bodyPr wrap="square" rtlCol="0">
            <a:spAutoFit/>
          </a:bodyPr>
          <a:lstStyle/>
          <a:p>
            <a:pPr algn="ctr"/>
            <a:r>
              <a:rPr lang="en-AU" sz="900" b="1" kern="1200" dirty="0">
                <a:effectLst/>
                <a:latin typeface="Calibri" panose="020F0502020204030204" pitchFamily="34" charset="0"/>
                <a:ea typeface="Times New Roman" panose="02020603050405020304" pitchFamily="18" charset="0"/>
              </a:rPr>
              <a:t>Gray et al 2003 in ‘Geology of Victoria’</a:t>
            </a:r>
            <a:endParaRPr lang="en-US" sz="900" dirty="0"/>
          </a:p>
        </p:txBody>
      </p:sp>
      <p:sp>
        <p:nvSpPr>
          <p:cNvPr id="11" name="TextBox 10">
            <a:extLst>
              <a:ext uri="{FF2B5EF4-FFF2-40B4-BE49-F238E27FC236}">
                <a16:creationId xmlns:a16="http://schemas.microsoft.com/office/drawing/2014/main" id="{285A3EC7-AD2C-86C6-4415-56EB2EE3EB60}"/>
              </a:ext>
            </a:extLst>
          </p:cNvPr>
          <p:cNvSpPr txBox="1"/>
          <p:nvPr/>
        </p:nvSpPr>
        <p:spPr>
          <a:xfrm>
            <a:off x="-6" y="4312667"/>
            <a:ext cx="9756189" cy="353943"/>
          </a:xfrm>
          <a:prstGeom prst="rect">
            <a:avLst/>
          </a:prstGeom>
          <a:noFill/>
        </p:spPr>
        <p:txBody>
          <a:bodyPr wrap="square" rtlCol="0">
            <a:spAutoFit/>
          </a:bodyPr>
          <a:lstStyle/>
          <a:p>
            <a:r>
              <a:rPr lang="en-AU" sz="1700" b="1" dirty="0">
                <a:effectLst/>
                <a:latin typeface="Calibri" panose="020F0502020204030204" pitchFamily="34" charset="0"/>
                <a:ea typeface="Calibri" panose="020F0502020204030204" pitchFamily="34" charset="0"/>
              </a:rPr>
              <a:t>My question: Can we explain how crustal scale faults</a:t>
            </a:r>
            <a:r>
              <a:rPr lang="en-AU" sz="1700" dirty="0">
                <a:effectLst/>
              </a:rPr>
              <a:t> </a:t>
            </a:r>
            <a:r>
              <a:rPr lang="en-AU" sz="1700" b="1" dirty="0">
                <a:effectLst/>
                <a:latin typeface="Calibri" panose="020F0502020204030204" pitchFamily="34" charset="0"/>
                <a:ea typeface="Calibri" panose="020F0502020204030204" pitchFamily="34" charset="0"/>
              </a:rPr>
              <a:t>interact with folds &amp; fold controlled structures?</a:t>
            </a:r>
            <a:endParaRPr lang="en-US" sz="1700" dirty="0"/>
          </a:p>
        </p:txBody>
      </p:sp>
      <p:sp>
        <p:nvSpPr>
          <p:cNvPr id="12" name="Slide Number Placeholder 2">
            <a:extLst>
              <a:ext uri="{FF2B5EF4-FFF2-40B4-BE49-F238E27FC236}">
                <a16:creationId xmlns:a16="http://schemas.microsoft.com/office/drawing/2014/main" id="{5FF6EDCE-F7F9-49E6-060C-B9714A6E08AA}"/>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17</a:t>
            </a:fld>
            <a:endParaRPr lang="en-US" dirty="0">
              <a:solidFill>
                <a:schemeClr val="tx1"/>
              </a:solidFill>
            </a:endParaRPr>
          </a:p>
        </p:txBody>
      </p:sp>
      <p:sp>
        <p:nvSpPr>
          <p:cNvPr id="14" name="Freeform 13">
            <a:extLst>
              <a:ext uri="{FF2B5EF4-FFF2-40B4-BE49-F238E27FC236}">
                <a16:creationId xmlns:a16="http://schemas.microsoft.com/office/drawing/2014/main" id="{D5B2A9F4-7A3C-5BC1-E769-308B35040C00}"/>
              </a:ext>
            </a:extLst>
          </p:cNvPr>
          <p:cNvSpPr/>
          <p:nvPr/>
        </p:nvSpPr>
        <p:spPr>
          <a:xfrm>
            <a:off x="5719665" y="4590255"/>
            <a:ext cx="580274" cy="652246"/>
          </a:xfrm>
          <a:custGeom>
            <a:avLst/>
            <a:gdLst>
              <a:gd name="connsiteX0" fmla="*/ 1203649 w 1203649"/>
              <a:gd name="connsiteY0" fmla="*/ 0 h 1352939"/>
              <a:gd name="connsiteX1" fmla="*/ 270588 w 1203649"/>
              <a:gd name="connsiteY1" fmla="*/ 1352939 h 1352939"/>
              <a:gd name="connsiteX2" fmla="*/ 0 w 1203649"/>
              <a:gd name="connsiteY2" fmla="*/ 513184 h 1352939"/>
              <a:gd name="connsiteX3" fmla="*/ 391886 w 1203649"/>
              <a:gd name="connsiteY3" fmla="*/ 737119 h 1352939"/>
              <a:gd name="connsiteX4" fmla="*/ 1203649 w 1203649"/>
              <a:gd name="connsiteY4" fmla="*/ 0 h 1352939"/>
              <a:gd name="connsiteX0" fmla="*/ 1203649 w 1203649"/>
              <a:gd name="connsiteY0" fmla="*/ 0 h 1352939"/>
              <a:gd name="connsiteX1" fmla="*/ 270588 w 1203649"/>
              <a:gd name="connsiteY1" fmla="*/ 1352939 h 1352939"/>
              <a:gd name="connsiteX2" fmla="*/ 0 w 1203649"/>
              <a:gd name="connsiteY2" fmla="*/ 513184 h 1352939"/>
              <a:gd name="connsiteX3" fmla="*/ 354104 w 1203649"/>
              <a:gd name="connsiteY3" fmla="*/ 900844 h 1352939"/>
              <a:gd name="connsiteX4" fmla="*/ 1203649 w 1203649"/>
              <a:gd name="connsiteY4" fmla="*/ 0 h 135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9" h="1352939">
                <a:moveTo>
                  <a:pt x="1203649" y="0"/>
                </a:moveTo>
                <a:lnTo>
                  <a:pt x="270588" y="1352939"/>
                </a:lnTo>
                <a:lnTo>
                  <a:pt x="0" y="513184"/>
                </a:lnTo>
                <a:lnTo>
                  <a:pt x="354104" y="900844"/>
                </a:lnTo>
                <a:lnTo>
                  <a:pt x="1203649"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C47C30F-1AD6-7C18-E3D0-1854D2F9C90E}"/>
              </a:ext>
            </a:extLst>
          </p:cNvPr>
          <p:cNvCxnSpPr>
            <a:cxnSpLocks/>
          </p:cNvCxnSpPr>
          <p:nvPr/>
        </p:nvCxnSpPr>
        <p:spPr>
          <a:xfrm flipV="1">
            <a:off x="5346915" y="1068538"/>
            <a:ext cx="749085" cy="196913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3DFB9B-56A0-7D21-9E6D-F81123FDC2E9}"/>
              </a:ext>
            </a:extLst>
          </p:cNvPr>
          <p:cNvCxnSpPr>
            <a:cxnSpLocks/>
          </p:cNvCxnSpPr>
          <p:nvPr/>
        </p:nvCxnSpPr>
        <p:spPr>
          <a:xfrm flipV="1">
            <a:off x="1216617" y="1068538"/>
            <a:ext cx="581186" cy="20372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839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41E25-5911-240D-336A-42F8206D0E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5184" cy="4336361"/>
          </a:xfrm>
          <a:prstGeom prst="rect">
            <a:avLst/>
          </a:prstGeom>
        </p:spPr>
      </p:pic>
      <p:sp>
        <p:nvSpPr>
          <p:cNvPr id="5" name="TextBox 4">
            <a:extLst>
              <a:ext uri="{FF2B5EF4-FFF2-40B4-BE49-F238E27FC236}">
                <a16:creationId xmlns:a16="http://schemas.microsoft.com/office/drawing/2014/main" id="{87EA644B-C7AB-27BD-D306-697E594181EA}"/>
              </a:ext>
            </a:extLst>
          </p:cNvPr>
          <p:cNvSpPr txBox="1"/>
          <p:nvPr/>
        </p:nvSpPr>
        <p:spPr>
          <a:xfrm>
            <a:off x="233265" y="4639933"/>
            <a:ext cx="11765902" cy="984885"/>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The observation that Bendigo Goldfield sits above the inflection of Whitelaw Fault is worth considering based on surface relationships – need to have a closer look at the seismic section</a:t>
            </a:r>
          </a:p>
          <a:p>
            <a:endParaRPr lang="en-US" sz="1800" dirty="0"/>
          </a:p>
        </p:txBody>
      </p:sp>
      <p:sp>
        <p:nvSpPr>
          <p:cNvPr id="2" name="Oval 1">
            <a:extLst>
              <a:ext uri="{FF2B5EF4-FFF2-40B4-BE49-F238E27FC236}">
                <a16:creationId xmlns:a16="http://schemas.microsoft.com/office/drawing/2014/main" id="{0A118F1C-74CE-1BCD-92CB-BB95419FD01E}"/>
              </a:ext>
            </a:extLst>
          </p:cNvPr>
          <p:cNvSpPr/>
          <p:nvPr/>
        </p:nvSpPr>
        <p:spPr>
          <a:xfrm>
            <a:off x="6238223" y="1102550"/>
            <a:ext cx="914400" cy="1449091"/>
          </a:xfrm>
          <a:prstGeom prst="ellipse">
            <a:avLst/>
          </a:prstGeom>
          <a:noFill/>
          <a:ln w="25400">
            <a:solidFill>
              <a:srgbClr val="FF0000"/>
            </a:solidFill>
          </a:ln>
          <a:effectLst>
            <a:outerShdw blurRad="124632" dist="50800" dir="5400000" sx="103000" sy="103000" algn="ctr" rotWithShape="0">
              <a:srgbClr val="FFC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33367C-3978-1526-E4D6-17286856558A}"/>
              </a:ext>
            </a:extLst>
          </p:cNvPr>
          <p:cNvSpPr txBox="1"/>
          <p:nvPr/>
        </p:nvSpPr>
        <p:spPr>
          <a:xfrm>
            <a:off x="233265" y="5589836"/>
            <a:ext cx="11765902" cy="677108"/>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The critical observation here is that faults are </a:t>
            </a:r>
            <a:r>
              <a:rPr lang="en-US" sz="2000" b="1" dirty="0" err="1">
                <a:latin typeface="Calibri" panose="020F0502020204030204" pitchFamily="34" charset="0"/>
                <a:cs typeface="Calibri" panose="020F0502020204030204" pitchFamily="34" charset="0"/>
              </a:rPr>
              <a:t>listric</a:t>
            </a:r>
            <a:r>
              <a:rPr lang="en-US" sz="2000" b="1" dirty="0">
                <a:latin typeface="Calibri" panose="020F0502020204030204" pitchFamily="34" charset="0"/>
                <a:cs typeface="Calibri" panose="020F0502020204030204" pitchFamily="34" charset="0"/>
              </a:rPr>
              <a:t> in profile – has implications for fluid flow</a:t>
            </a:r>
          </a:p>
          <a:p>
            <a:endParaRPr lang="en-US" sz="1800" dirty="0"/>
          </a:p>
        </p:txBody>
      </p:sp>
      <p:sp>
        <p:nvSpPr>
          <p:cNvPr id="9" name="Slide Number Placeholder 2">
            <a:extLst>
              <a:ext uri="{FF2B5EF4-FFF2-40B4-BE49-F238E27FC236}">
                <a16:creationId xmlns:a16="http://schemas.microsoft.com/office/drawing/2014/main" id="{1E43DC03-8F91-70D0-E680-E777EBFD08C3}"/>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18</a:t>
            </a:fld>
            <a:endParaRPr lang="en-US" dirty="0">
              <a:solidFill>
                <a:schemeClr val="tx1"/>
              </a:solidFill>
            </a:endParaRPr>
          </a:p>
        </p:txBody>
      </p:sp>
      <p:sp>
        <p:nvSpPr>
          <p:cNvPr id="3" name="Freeform 2">
            <a:extLst>
              <a:ext uri="{FF2B5EF4-FFF2-40B4-BE49-F238E27FC236}">
                <a16:creationId xmlns:a16="http://schemas.microsoft.com/office/drawing/2014/main" id="{94AA15F9-3204-9FD7-D2E1-A1E338E50138}"/>
              </a:ext>
            </a:extLst>
          </p:cNvPr>
          <p:cNvSpPr/>
          <p:nvPr/>
        </p:nvSpPr>
        <p:spPr>
          <a:xfrm>
            <a:off x="4107051" y="1743559"/>
            <a:ext cx="2867186" cy="1077133"/>
          </a:xfrm>
          <a:custGeom>
            <a:avLst/>
            <a:gdLst>
              <a:gd name="connsiteX0" fmla="*/ 2867186 w 2867186"/>
              <a:gd name="connsiteY0" fmla="*/ 0 h 1077133"/>
              <a:gd name="connsiteX1" fmla="*/ 2588217 w 2867186"/>
              <a:gd name="connsiteY1" fmla="*/ 472699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186" h="1077133">
                <a:moveTo>
                  <a:pt x="2867186" y="0"/>
                </a:moveTo>
                <a:cubicBezTo>
                  <a:pt x="2754177" y="196959"/>
                  <a:pt x="2757406" y="347422"/>
                  <a:pt x="2588217" y="464950"/>
                </a:cubicBezTo>
                <a:cubicBezTo>
                  <a:pt x="2419028" y="582478"/>
                  <a:pt x="2264044" y="528234"/>
                  <a:pt x="2084522" y="565688"/>
                </a:cubicBezTo>
                <a:lnTo>
                  <a:pt x="1511085" y="689675"/>
                </a:lnTo>
                <a:cubicBezTo>
                  <a:pt x="1322522" y="733587"/>
                  <a:pt x="1127502" y="781374"/>
                  <a:pt x="953146" y="829160"/>
                </a:cubicBezTo>
                <a:cubicBezTo>
                  <a:pt x="778790" y="876946"/>
                  <a:pt x="623807" y="935065"/>
                  <a:pt x="464949" y="976394"/>
                </a:cubicBezTo>
                <a:cubicBezTo>
                  <a:pt x="306091" y="1017723"/>
                  <a:pt x="0" y="1077133"/>
                  <a:pt x="0" y="1077133"/>
                </a:cubicBezTo>
                <a:lnTo>
                  <a:pt x="0" y="1077133"/>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74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41E25-5911-240D-336A-42F8206D0E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5184" cy="4336361"/>
          </a:xfrm>
          <a:prstGeom prst="rect">
            <a:avLst/>
          </a:prstGeom>
        </p:spPr>
      </p:pic>
      <p:sp>
        <p:nvSpPr>
          <p:cNvPr id="3" name="Rectangle 2">
            <a:extLst>
              <a:ext uri="{FF2B5EF4-FFF2-40B4-BE49-F238E27FC236}">
                <a16:creationId xmlns:a16="http://schemas.microsoft.com/office/drawing/2014/main" id="{7D2F69AB-CC05-B92C-204B-9F7FF78167CE}"/>
              </a:ext>
            </a:extLst>
          </p:cNvPr>
          <p:cNvSpPr/>
          <p:nvPr/>
        </p:nvSpPr>
        <p:spPr>
          <a:xfrm>
            <a:off x="5990252" y="1626967"/>
            <a:ext cx="1105667" cy="780332"/>
          </a:xfrm>
          <a:prstGeom prst="rect">
            <a:avLst/>
          </a:prstGeom>
          <a:noFill/>
          <a:ln>
            <a:solidFill>
              <a:schemeClr val="bg1"/>
            </a:solidFill>
          </a:ln>
          <a:effectLst>
            <a:outerShdw blurRad="108769" dir="3300000" algn="ctr" rotWithShape="0">
              <a:srgbClr val="000000">
                <a:alpha val="95205"/>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13AB32-3442-53A3-BA04-3B4687B84FC1}"/>
              </a:ext>
            </a:extLst>
          </p:cNvPr>
          <p:cNvSpPr txBox="1"/>
          <p:nvPr/>
        </p:nvSpPr>
        <p:spPr>
          <a:xfrm>
            <a:off x="233265" y="4639933"/>
            <a:ext cx="11765902" cy="984885"/>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The observation that Bendigo Goldfield sits above the inflection of Whitelaw Fault is worth considering based on surface relationships – need to have a closer look at the seismic section</a:t>
            </a:r>
          </a:p>
          <a:p>
            <a:endParaRPr lang="en-US" sz="1800" dirty="0"/>
          </a:p>
        </p:txBody>
      </p:sp>
      <p:sp>
        <p:nvSpPr>
          <p:cNvPr id="8" name="TextBox 7">
            <a:extLst>
              <a:ext uri="{FF2B5EF4-FFF2-40B4-BE49-F238E27FC236}">
                <a16:creationId xmlns:a16="http://schemas.microsoft.com/office/drawing/2014/main" id="{130B320E-E98D-AF7B-E541-B8331272B5F4}"/>
              </a:ext>
            </a:extLst>
          </p:cNvPr>
          <p:cNvSpPr txBox="1"/>
          <p:nvPr/>
        </p:nvSpPr>
        <p:spPr>
          <a:xfrm>
            <a:off x="233265" y="5589836"/>
            <a:ext cx="11765902" cy="677108"/>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The critical observation here is that faults are </a:t>
            </a:r>
            <a:r>
              <a:rPr lang="en-US" sz="2000" b="1" dirty="0" err="1">
                <a:latin typeface="Calibri" panose="020F0502020204030204" pitchFamily="34" charset="0"/>
                <a:cs typeface="Calibri" panose="020F0502020204030204" pitchFamily="34" charset="0"/>
              </a:rPr>
              <a:t>listric</a:t>
            </a:r>
            <a:r>
              <a:rPr lang="en-US" sz="2000" b="1" dirty="0">
                <a:latin typeface="Calibri" panose="020F0502020204030204" pitchFamily="34" charset="0"/>
                <a:cs typeface="Calibri" panose="020F0502020204030204" pitchFamily="34" charset="0"/>
              </a:rPr>
              <a:t> in profile – has implications for fluid flow</a:t>
            </a:r>
          </a:p>
          <a:p>
            <a:endParaRPr lang="en-US" sz="1800" dirty="0"/>
          </a:p>
        </p:txBody>
      </p:sp>
      <p:sp>
        <p:nvSpPr>
          <p:cNvPr id="9" name="Slide Number Placeholder 2">
            <a:extLst>
              <a:ext uri="{FF2B5EF4-FFF2-40B4-BE49-F238E27FC236}">
                <a16:creationId xmlns:a16="http://schemas.microsoft.com/office/drawing/2014/main" id="{EB8D4B9E-88ED-0373-BFDD-7F8AF815E00D}"/>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19</a:t>
            </a:fld>
            <a:endParaRPr lang="en-US" dirty="0">
              <a:solidFill>
                <a:schemeClr val="tx1"/>
              </a:solidFill>
            </a:endParaRPr>
          </a:p>
        </p:txBody>
      </p:sp>
      <p:sp>
        <p:nvSpPr>
          <p:cNvPr id="2" name="Freeform 1">
            <a:extLst>
              <a:ext uri="{FF2B5EF4-FFF2-40B4-BE49-F238E27FC236}">
                <a16:creationId xmlns:a16="http://schemas.microsoft.com/office/drawing/2014/main" id="{91058664-0089-3E7B-B1C8-ABA5AC0F949B}"/>
              </a:ext>
            </a:extLst>
          </p:cNvPr>
          <p:cNvSpPr/>
          <p:nvPr/>
        </p:nvSpPr>
        <p:spPr>
          <a:xfrm>
            <a:off x="4107051" y="1743559"/>
            <a:ext cx="2867186" cy="1077133"/>
          </a:xfrm>
          <a:custGeom>
            <a:avLst/>
            <a:gdLst>
              <a:gd name="connsiteX0" fmla="*/ 2867186 w 2867186"/>
              <a:gd name="connsiteY0" fmla="*/ 0 h 1077133"/>
              <a:gd name="connsiteX1" fmla="*/ 2588217 w 2867186"/>
              <a:gd name="connsiteY1" fmla="*/ 472699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 name="connsiteX0" fmla="*/ 2867186 w 2867186"/>
              <a:gd name="connsiteY0" fmla="*/ 0 h 1077133"/>
              <a:gd name="connsiteX1" fmla="*/ 2588217 w 2867186"/>
              <a:gd name="connsiteY1" fmla="*/ 464950 h 1077133"/>
              <a:gd name="connsiteX2" fmla="*/ 2084522 w 2867186"/>
              <a:gd name="connsiteY2" fmla="*/ 565688 h 1077133"/>
              <a:gd name="connsiteX3" fmla="*/ 1511085 w 2867186"/>
              <a:gd name="connsiteY3" fmla="*/ 689675 h 1077133"/>
              <a:gd name="connsiteX4" fmla="*/ 953146 w 2867186"/>
              <a:gd name="connsiteY4" fmla="*/ 829160 h 1077133"/>
              <a:gd name="connsiteX5" fmla="*/ 464949 w 2867186"/>
              <a:gd name="connsiteY5" fmla="*/ 976394 h 1077133"/>
              <a:gd name="connsiteX6" fmla="*/ 0 w 2867186"/>
              <a:gd name="connsiteY6" fmla="*/ 1077133 h 1077133"/>
              <a:gd name="connsiteX7" fmla="*/ 0 w 2867186"/>
              <a:gd name="connsiteY7" fmla="*/ 1077133 h 107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186" h="1077133">
                <a:moveTo>
                  <a:pt x="2867186" y="0"/>
                </a:moveTo>
                <a:cubicBezTo>
                  <a:pt x="2754177" y="196959"/>
                  <a:pt x="2757406" y="347422"/>
                  <a:pt x="2588217" y="464950"/>
                </a:cubicBezTo>
                <a:cubicBezTo>
                  <a:pt x="2419028" y="582478"/>
                  <a:pt x="2264044" y="528234"/>
                  <a:pt x="2084522" y="565688"/>
                </a:cubicBezTo>
                <a:lnTo>
                  <a:pt x="1511085" y="689675"/>
                </a:lnTo>
                <a:cubicBezTo>
                  <a:pt x="1322522" y="733587"/>
                  <a:pt x="1127502" y="781374"/>
                  <a:pt x="953146" y="829160"/>
                </a:cubicBezTo>
                <a:cubicBezTo>
                  <a:pt x="778790" y="876946"/>
                  <a:pt x="623807" y="935065"/>
                  <a:pt x="464949" y="976394"/>
                </a:cubicBezTo>
                <a:cubicBezTo>
                  <a:pt x="306091" y="1017723"/>
                  <a:pt x="0" y="1077133"/>
                  <a:pt x="0" y="1077133"/>
                </a:cubicBezTo>
                <a:lnTo>
                  <a:pt x="0" y="1077133"/>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98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E3FBD055-8B59-51A9-BA7F-3CC76DC892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12" y="9525"/>
            <a:ext cx="121808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2">
            <a:extLst>
              <a:ext uri="{FF2B5EF4-FFF2-40B4-BE49-F238E27FC236}">
                <a16:creationId xmlns:a16="http://schemas.microsoft.com/office/drawing/2014/main" id="{52049453-EE8F-B620-02CE-2CCD30099E85}"/>
              </a:ext>
            </a:extLst>
          </p:cNvPr>
          <p:cNvSpPr txBox="1">
            <a:spLocks noChangeArrowheads="1"/>
          </p:cNvSpPr>
          <p:nvPr/>
        </p:nvSpPr>
        <p:spPr bwMode="auto">
          <a:xfrm rot="1510843">
            <a:off x="2935288" y="2247900"/>
            <a:ext cx="78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Century Gothic" panose="020B0502020202020204"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a:solidFill>
                  <a:schemeClr val="tx1"/>
                </a:solidFill>
                <a:latin typeface="Century Gothic" panose="020B0502020202020204"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Century Gothic" panose="020B0502020202020204"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Century Gothic" panose="020B0502020202020204"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Century Gothic" panose="020B0502020202020204"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Century Gothic" panose="020B0502020202020204"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Century Gothic" panose="020B0502020202020204"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Century Gothic" panose="020B0502020202020204"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Century Gothic" panose="020B0502020202020204" pitchFamily="34" charset="0"/>
              </a:defRPr>
            </a:lvl9pPr>
          </a:lstStyle>
          <a:p>
            <a:pPr eaLnBrk="1" hangingPunct="1">
              <a:lnSpc>
                <a:spcPct val="100000"/>
              </a:lnSpc>
              <a:spcBef>
                <a:spcPct val="0"/>
              </a:spcBef>
              <a:buClrTx/>
              <a:buSzTx/>
              <a:buFontTx/>
              <a:buNone/>
            </a:pPr>
            <a:r>
              <a:rPr lang="en-US" altLang="en-US" sz="800">
                <a:latin typeface="Arial" panose="020B0604020202020204" pitchFamily="34" charset="0"/>
                <a:cs typeface="Arial" panose="020B0604020202020204" pitchFamily="34" charset="0"/>
              </a:rPr>
              <a:t>Moyston F</a:t>
            </a:r>
            <a:r>
              <a:rPr lang="en-US" altLang="en-US" sz="1800"/>
              <a:t>.</a:t>
            </a:r>
          </a:p>
        </p:txBody>
      </p:sp>
      <p:sp>
        <p:nvSpPr>
          <p:cNvPr id="5" name="Rectangle 4">
            <a:extLst>
              <a:ext uri="{FF2B5EF4-FFF2-40B4-BE49-F238E27FC236}">
                <a16:creationId xmlns:a16="http://schemas.microsoft.com/office/drawing/2014/main" id="{87E0672F-1E4C-4DD4-1F98-3332DF0B2543}"/>
              </a:ext>
            </a:extLst>
          </p:cNvPr>
          <p:cNvSpPr/>
          <p:nvPr/>
        </p:nvSpPr>
        <p:spPr>
          <a:xfrm>
            <a:off x="-179324" y="107709"/>
            <a:ext cx="12539535" cy="523220"/>
          </a:xfrm>
          <a:prstGeom prst="rect">
            <a:avLst/>
          </a:prstGeom>
          <a:noFill/>
        </p:spPr>
        <p:txBody>
          <a:bodyPr wrap="square">
            <a:spAutoFit/>
          </a:bodyPr>
          <a:lstStyle/>
          <a:p>
            <a:pPr algn="ctr">
              <a:defRPr/>
            </a:pPr>
            <a:r>
              <a:rPr lang="en-US" altLang="en-US" sz="2800" b="1" dirty="0">
                <a:ln w="12700">
                  <a:solidFill>
                    <a:schemeClr val="tx2">
                      <a:satMod val="155000"/>
                    </a:schemeClr>
                  </a:solidFill>
                  <a:prstDash val="solid"/>
                </a:ln>
                <a:effectLst>
                  <a:outerShdw blurRad="217291" dist="20320" dir="1800000" algn="tl" rotWithShape="0">
                    <a:srgbClr val="000000">
                      <a:alpha val="40000"/>
                    </a:srgbClr>
                  </a:outerShdw>
                </a:effectLst>
              </a:rPr>
              <a:t>2006 Seismic Survey – Implications for regional distribution of gold</a:t>
            </a:r>
            <a:endParaRPr lang="en-US" sz="2800" b="1" dirty="0">
              <a:ln w="12700">
                <a:solidFill>
                  <a:schemeClr val="tx2">
                    <a:satMod val="155000"/>
                  </a:schemeClr>
                </a:solidFill>
                <a:prstDash val="solid"/>
              </a:ln>
              <a:effectLst>
                <a:outerShdw blurRad="217291" dist="20320" dir="1800000" algn="tl" rotWithShape="0">
                  <a:srgbClr val="000000">
                    <a:alpha val="40000"/>
                  </a:srgbClr>
                </a:outerShdw>
              </a:effectLst>
            </a:endParaRPr>
          </a:p>
        </p:txBody>
      </p:sp>
      <p:grpSp>
        <p:nvGrpSpPr>
          <p:cNvPr id="38" name="Group 37">
            <a:extLst>
              <a:ext uri="{FF2B5EF4-FFF2-40B4-BE49-F238E27FC236}">
                <a16:creationId xmlns:a16="http://schemas.microsoft.com/office/drawing/2014/main" id="{93043C72-8B45-6C22-005E-846EA5E6A0BA}"/>
              </a:ext>
            </a:extLst>
          </p:cNvPr>
          <p:cNvGrpSpPr>
            <a:grpSpLocks/>
          </p:cNvGrpSpPr>
          <p:nvPr/>
        </p:nvGrpSpPr>
        <p:grpSpPr bwMode="auto">
          <a:xfrm>
            <a:off x="705243" y="2239963"/>
            <a:ext cx="9831388" cy="4343400"/>
            <a:chOff x="743732" y="2240280"/>
            <a:chExt cx="9831251" cy="4343400"/>
          </a:xfrm>
        </p:grpSpPr>
        <p:pic>
          <p:nvPicPr>
            <p:cNvPr id="16390" name="Picture 36">
              <a:extLst>
                <a:ext uri="{FF2B5EF4-FFF2-40B4-BE49-F238E27FC236}">
                  <a16:creationId xmlns:a16="http://schemas.microsoft.com/office/drawing/2014/main" id="{3605AFE1-4972-01AF-9B71-B2ADB8F8F2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732" y="3887245"/>
              <a:ext cx="9831251" cy="269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7385566A-9CAE-0BF8-38B1-51B2F6D77659}"/>
                </a:ext>
              </a:extLst>
            </p:cNvPr>
            <p:cNvCxnSpPr>
              <a:cxnSpLocks/>
            </p:cNvCxnSpPr>
            <p:nvPr/>
          </p:nvCxnSpPr>
          <p:spPr>
            <a:xfrm flipH="1">
              <a:off x="1315224" y="2240280"/>
              <a:ext cx="1679552" cy="17621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C9D63E6-7E94-5217-A634-CA80F93FE267}"/>
                </a:ext>
              </a:extLst>
            </p:cNvPr>
            <p:cNvCxnSpPr>
              <a:cxnSpLocks/>
            </p:cNvCxnSpPr>
            <p:nvPr/>
          </p:nvCxnSpPr>
          <p:spPr>
            <a:xfrm>
              <a:off x="6720587" y="2248217"/>
              <a:ext cx="3406728" cy="170656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F6460AF-8515-B5E2-D562-A62B936DABD4}"/>
              </a:ext>
            </a:extLst>
          </p:cNvPr>
          <p:cNvSpPr txBox="1"/>
          <p:nvPr/>
        </p:nvSpPr>
        <p:spPr>
          <a:xfrm>
            <a:off x="2893785" y="6273801"/>
            <a:ext cx="821059" cy="369332"/>
          </a:xfrm>
          <a:prstGeom prst="rect">
            <a:avLst/>
          </a:prstGeom>
          <a:noFill/>
        </p:spPr>
        <p:txBody>
          <a:bodyPr wrap="none" rtlCol="0">
            <a:spAutoFit/>
          </a:bodyPr>
          <a:lstStyle/>
          <a:p>
            <a:r>
              <a:rPr lang="en-US" dirty="0"/>
              <a:t>Line 1</a:t>
            </a:r>
          </a:p>
        </p:txBody>
      </p:sp>
      <p:sp>
        <p:nvSpPr>
          <p:cNvPr id="4" name="TextBox 3">
            <a:extLst>
              <a:ext uri="{FF2B5EF4-FFF2-40B4-BE49-F238E27FC236}">
                <a16:creationId xmlns:a16="http://schemas.microsoft.com/office/drawing/2014/main" id="{A96FB21D-3458-624E-D156-2ABED75BC959}"/>
              </a:ext>
            </a:extLst>
          </p:cNvPr>
          <p:cNvSpPr txBox="1"/>
          <p:nvPr/>
        </p:nvSpPr>
        <p:spPr>
          <a:xfrm>
            <a:off x="6069668" y="6273801"/>
            <a:ext cx="821059" cy="369332"/>
          </a:xfrm>
          <a:prstGeom prst="rect">
            <a:avLst/>
          </a:prstGeom>
          <a:noFill/>
        </p:spPr>
        <p:txBody>
          <a:bodyPr wrap="none" rtlCol="0">
            <a:spAutoFit/>
          </a:bodyPr>
          <a:lstStyle/>
          <a:p>
            <a:r>
              <a:rPr lang="en-US" dirty="0"/>
              <a:t>Line 2</a:t>
            </a:r>
          </a:p>
        </p:txBody>
      </p:sp>
      <p:cxnSp>
        <p:nvCxnSpPr>
          <p:cNvPr id="7" name="Straight Arrow Connector 6">
            <a:extLst>
              <a:ext uri="{FF2B5EF4-FFF2-40B4-BE49-F238E27FC236}">
                <a16:creationId xmlns:a16="http://schemas.microsoft.com/office/drawing/2014/main" id="{00FE3179-A7C8-B97C-3A86-A3BC16C0BDBA}"/>
              </a:ext>
            </a:extLst>
          </p:cNvPr>
          <p:cNvCxnSpPr>
            <a:cxnSpLocks/>
          </p:cNvCxnSpPr>
          <p:nvPr/>
        </p:nvCxnSpPr>
        <p:spPr>
          <a:xfrm flipH="1">
            <a:off x="1243403" y="6473409"/>
            <a:ext cx="165038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8811A00-6DF1-1CEF-438E-23EEDE1F1C30}"/>
              </a:ext>
            </a:extLst>
          </p:cNvPr>
          <p:cNvCxnSpPr>
            <a:cxnSpLocks/>
          </p:cNvCxnSpPr>
          <p:nvPr/>
        </p:nvCxnSpPr>
        <p:spPr>
          <a:xfrm flipH="1">
            <a:off x="5213436" y="6473409"/>
            <a:ext cx="897259"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4CD21C-237C-ED5C-B261-C721FD1D5077}"/>
              </a:ext>
            </a:extLst>
          </p:cNvPr>
          <p:cNvCxnSpPr>
            <a:cxnSpLocks/>
          </p:cNvCxnSpPr>
          <p:nvPr/>
        </p:nvCxnSpPr>
        <p:spPr>
          <a:xfrm>
            <a:off x="6890727" y="6473409"/>
            <a:ext cx="1174463"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0241945-CB07-C209-F195-42E4AA25E631}"/>
              </a:ext>
            </a:extLst>
          </p:cNvPr>
          <p:cNvCxnSpPr>
            <a:cxnSpLocks/>
          </p:cNvCxnSpPr>
          <p:nvPr/>
        </p:nvCxnSpPr>
        <p:spPr>
          <a:xfrm>
            <a:off x="3714844" y="6458467"/>
            <a:ext cx="1378364" cy="1494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2">
            <a:extLst>
              <a:ext uri="{FF2B5EF4-FFF2-40B4-BE49-F238E27FC236}">
                <a16:creationId xmlns:a16="http://schemas.microsoft.com/office/drawing/2014/main" id="{2755BE85-2D62-EA16-CAA0-B54F5230E98F}"/>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2</a:t>
            </a:fld>
            <a:endParaRPr lang="en-US"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BE1DCB5C-25AE-9AC5-C6FE-BB6CAF391941}"/>
              </a:ext>
            </a:extLst>
          </p:cNvPr>
          <p:cNvSpPr>
            <a:spLocks noChangeArrowheads="1"/>
          </p:cNvSpPr>
          <p:nvPr/>
        </p:nvSpPr>
        <p:spPr bwMode="auto">
          <a:xfrm>
            <a:off x="0" y="9968"/>
            <a:ext cx="12192000" cy="6856412"/>
          </a:xfrm>
          <a:prstGeom prst="rect">
            <a:avLst/>
          </a:prstGeom>
          <a:solidFill>
            <a:schemeClr val="tx1"/>
          </a:solidFill>
          <a:ln>
            <a:noFill/>
          </a:ln>
          <a:effectLst/>
        </p:spPr>
        <p:txBody>
          <a:bodyPr wrap="none" anchor="ctr"/>
          <a:lstStyle/>
          <a:p>
            <a:endParaRPr lang="en-US" dirty="0"/>
          </a:p>
        </p:txBody>
      </p:sp>
      <p:pic>
        <p:nvPicPr>
          <p:cNvPr id="318505" name="Picture 41">
            <a:extLst>
              <a:ext uri="{FF2B5EF4-FFF2-40B4-BE49-F238E27FC236}">
                <a16:creationId xmlns:a16="http://schemas.microsoft.com/office/drawing/2014/main" id="{C7108416-0D95-2B3A-1DE7-6D2D674994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87764" y="5776914"/>
            <a:ext cx="6980237" cy="928687"/>
          </a:xfrm>
          <a:prstGeom prst="rect">
            <a:avLst/>
          </a:prstGeom>
          <a:noFill/>
          <a:extLst>
            <a:ext uri="{909E8E84-426E-40DD-AFC4-6F175D3DCCD1}">
              <a14:hiddenFill xmlns:a14="http://schemas.microsoft.com/office/drawing/2010/main">
                <a:solidFill>
                  <a:srgbClr val="FFFFFF"/>
                </a:solidFill>
              </a14:hiddenFill>
            </a:ext>
          </a:extLst>
        </p:spPr>
      </p:pic>
      <p:pic>
        <p:nvPicPr>
          <p:cNvPr id="318506" name="Picture 42">
            <a:extLst>
              <a:ext uri="{FF2B5EF4-FFF2-40B4-BE49-F238E27FC236}">
                <a16:creationId xmlns:a16="http://schemas.microsoft.com/office/drawing/2014/main" id="{BEACE888-A899-0A9A-301B-AEDC4BB7DD6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75064" y="1193800"/>
            <a:ext cx="4916487" cy="2959100"/>
          </a:xfrm>
          <a:prstGeom prst="rect">
            <a:avLst/>
          </a:prstGeom>
          <a:noFill/>
          <a:extLst>
            <a:ext uri="{909E8E84-426E-40DD-AFC4-6F175D3DCCD1}">
              <a14:hiddenFill xmlns:a14="http://schemas.microsoft.com/office/drawing/2010/main">
                <a:solidFill>
                  <a:srgbClr val="FFFFFF"/>
                </a:solidFill>
              </a14:hiddenFill>
            </a:ext>
          </a:extLst>
        </p:spPr>
      </p:pic>
      <p:sp>
        <p:nvSpPr>
          <p:cNvPr id="318468" name="Rectangle 4">
            <a:extLst>
              <a:ext uri="{FF2B5EF4-FFF2-40B4-BE49-F238E27FC236}">
                <a16:creationId xmlns:a16="http://schemas.microsoft.com/office/drawing/2014/main" id="{CAAE9F80-A369-3480-F6C4-227EEAC09251}"/>
              </a:ext>
            </a:extLst>
          </p:cNvPr>
          <p:cNvSpPr>
            <a:spLocks noChangeArrowheads="1"/>
          </p:cNvSpPr>
          <p:nvPr/>
        </p:nvSpPr>
        <p:spPr bwMode="auto">
          <a:xfrm>
            <a:off x="4032250" y="1314450"/>
            <a:ext cx="4311650" cy="27241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70" name="Text Box 6">
            <a:extLst>
              <a:ext uri="{FF2B5EF4-FFF2-40B4-BE49-F238E27FC236}">
                <a16:creationId xmlns:a16="http://schemas.microsoft.com/office/drawing/2014/main" id="{896B8ED1-26C2-760D-F14A-62CA7C944BDD}"/>
              </a:ext>
            </a:extLst>
          </p:cNvPr>
          <p:cNvSpPr txBox="1">
            <a:spLocks noChangeArrowheads="1"/>
          </p:cNvSpPr>
          <p:nvPr/>
        </p:nvSpPr>
        <p:spPr bwMode="auto">
          <a:xfrm>
            <a:off x="8154988" y="157164"/>
            <a:ext cx="2225609" cy="861774"/>
          </a:xfrm>
          <a:prstGeom prst="rect">
            <a:avLst/>
          </a:prstGeom>
          <a:solidFill>
            <a:schemeClr val="tx1">
              <a:alpha val="50000"/>
            </a:schemeClr>
          </a:solidFill>
          <a:ln w="9525">
            <a:solidFill>
              <a:schemeClr val="tx1"/>
            </a:solidFill>
            <a:miter lim="800000"/>
            <a:headEnd/>
            <a:tailEnd/>
          </a:ln>
          <a:effectLst/>
        </p:spPr>
        <p:txBody>
          <a:bodyPr wrap="none">
            <a:spAutoFit/>
          </a:bodyPr>
          <a:lstStyle/>
          <a:p>
            <a:pPr algn="l"/>
            <a:r>
              <a:rPr lang="en-AU" altLang="en-US" dirty="0">
                <a:solidFill>
                  <a:schemeClr val="bg1"/>
                </a:solidFill>
                <a:latin typeface="Calibri" panose="020F0502020204030204" pitchFamily="34" charset="0"/>
                <a:cs typeface="Calibri" panose="020F0502020204030204" pitchFamily="34" charset="0"/>
              </a:rPr>
              <a:t>High angle segment</a:t>
            </a:r>
          </a:p>
          <a:p>
            <a:pPr algn="l">
              <a:buFontTx/>
              <a:buChar char="•"/>
            </a:pPr>
            <a:r>
              <a:rPr lang="en-AU" altLang="en-US" sz="1600" dirty="0">
                <a:solidFill>
                  <a:schemeClr val="bg1"/>
                </a:solidFill>
                <a:latin typeface="Calibri" panose="020F0502020204030204" pitchFamily="34" charset="0"/>
                <a:cs typeface="Calibri" panose="020F0502020204030204" pitchFamily="34" charset="0"/>
              </a:rPr>
              <a:t> unfavourably oriented </a:t>
            </a:r>
          </a:p>
          <a:p>
            <a:pPr algn="l">
              <a:buFontTx/>
              <a:buChar char="•"/>
            </a:pPr>
            <a:r>
              <a:rPr lang="en-AU" altLang="en-US" sz="1600" dirty="0">
                <a:solidFill>
                  <a:schemeClr val="bg1"/>
                </a:solidFill>
                <a:latin typeface="Calibri" panose="020F0502020204030204" pitchFamily="34" charset="0"/>
                <a:cs typeface="Calibri" panose="020F0502020204030204" pitchFamily="34" charset="0"/>
              </a:rPr>
              <a:t> impermeable</a:t>
            </a:r>
          </a:p>
        </p:txBody>
      </p:sp>
      <p:sp>
        <p:nvSpPr>
          <p:cNvPr id="318471" name="Text Box 7">
            <a:extLst>
              <a:ext uri="{FF2B5EF4-FFF2-40B4-BE49-F238E27FC236}">
                <a16:creationId xmlns:a16="http://schemas.microsoft.com/office/drawing/2014/main" id="{6E84D6A8-FCB3-0E27-EEB5-D84FDE3228D8}"/>
              </a:ext>
            </a:extLst>
          </p:cNvPr>
          <p:cNvSpPr txBox="1">
            <a:spLocks noChangeArrowheads="1"/>
          </p:cNvSpPr>
          <p:nvPr/>
        </p:nvSpPr>
        <p:spPr bwMode="auto">
          <a:xfrm>
            <a:off x="1926320" y="4656140"/>
            <a:ext cx="2809875" cy="1109662"/>
          </a:xfrm>
          <a:prstGeom prst="rect">
            <a:avLst/>
          </a:prstGeom>
          <a:solidFill>
            <a:schemeClr val="tx1">
              <a:alpha val="50000"/>
            </a:schemeClr>
          </a:solidFill>
          <a:ln w="9525">
            <a:solidFill>
              <a:schemeClr val="tx1"/>
            </a:solidFill>
            <a:miter lim="800000"/>
            <a:headEnd/>
            <a:tailEnd/>
          </a:ln>
          <a:effectLst/>
        </p:spPr>
        <p:txBody>
          <a:bodyPr>
            <a:spAutoFit/>
          </a:bodyPr>
          <a:lstStyle/>
          <a:p>
            <a:pPr algn="l"/>
            <a:r>
              <a:rPr lang="en-AU" altLang="en-US" dirty="0">
                <a:solidFill>
                  <a:schemeClr val="bg1"/>
                </a:solidFill>
                <a:latin typeface="Calibri" panose="020F0502020204030204" pitchFamily="34" charset="0"/>
                <a:cs typeface="Calibri" panose="020F0502020204030204" pitchFamily="34" charset="0"/>
              </a:rPr>
              <a:t>Low angle segment</a:t>
            </a:r>
          </a:p>
          <a:p>
            <a:pPr algn="l">
              <a:buFontTx/>
              <a:buChar char="•"/>
            </a:pPr>
            <a:r>
              <a:rPr lang="en-AU" altLang="en-US" sz="1600" dirty="0">
                <a:solidFill>
                  <a:schemeClr val="bg1"/>
                </a:solidFill>
                <a:latin typeface="Calibri" panose="020F0502020204030204" pitchFamily="34" charset="0"/>
                <a:cs typeface="Calibri" panose="020F0502020204030204" pitchFamily="34" charset="0"/>
              </a:rPr>
              <a:t> favourably oriented </a:t>
            </a:r>
          </a:p>
          <a:p>
            <a:pPr algn="l">
              <a:buFontTx/>
              <a:buChar char="•"/>
            </a:pPr>
            <a:r>
              <a:rPr lang="en-AU" altLang="en-US" sz="1600" dirty="0">
                <a:solidFill>
                  <a:schemeClr val="bg1"/>
                </a:solidFill>
                <a:latin typeface="Calibri" panose="020F0502020204030204" pitchFamily="34" charset="0"/>
                <a:cs typeface="Calibri" panose="020F0502020204030204" pitchFamily="34" charset="0"/>
              </a:rPr>
              <a:t> steady state deformation</a:t>
            </a:r>
          </a:p>
          <a:p>
            <a:pPr algn="l">
              <a:buFontTx/>
              <a:buChar char="•"/>
            </a:pPr>
            <a:r>
              <a:rPr lang="en-AU" altLang="en-US" sz="1600" dirty="0">
                <a:solidFill>
                  <a:schemeClr val="bg1"/>
                </a:solidFill>
                <a:latin typeface="Calibri" panose="020F0502020204030204" pitchFamily="34" charset="0"/>
                <a:cs typeface="Calibri" panose="020F0502020204030204" pitchFamily="34" charset="0"/>
              </a:rPr>
              <a:t> permeable</a:t>
            </a:r>
            <a:endParaRPr lang="en-AU" altLang="en-US" dirty="0">
              <a:solidFill>
                <a:schemeClr val="bg1"/>
              </a:solidFill>
              <a:latin typeface="Calibri" panose="020F0502020204030204" pitchFamily="34" charset="0"/>
              <a:cs typeface="Calibri" panose="020F0502020204030204" pitchFamily="34" charset="0"/>
            </a:endParaRPr>
          </a:p>
        </p:txBody>
      </p:sp>
      <p:sp>
        <p:nvSpPr>
          <p:cNvPr id="318473" name="Text Box 9">
            <a:extLst>
              <a:ext uri="{FF2B5EF4-FFF2-40B4-BE49-F238E27FC236}">
                <a16:creationId xmlns:a16="http://schemas.microsoft.com/office/drawing/2014/main" id="{73ED5127-0807-9E2C-9DB8-89ED93D4DD5C}"/>
              </a:ext>
            </a:extLst>
          </p:cNvPr>
          <p:cNvSpPr txBox="1">
            <a:spLocks noChangeArrowheads="1"/>
          </p:cNvSpPr>
          <p:nvPr/>
        </p:nvSpPr>
        <p:spPr bwMode="auto">
          <a:xfrm>
            <a:off x="7163935" y="4240213"/>
            <a:ext cx="2600324" cy="1109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chemeClr val="bg1"/>
                </a:solidFill>
                <a:latin typeface="Calibri" panose="020F0502020204030204" pitchFamily="34" charset="0"/>
                <a:cs typeface="Calibri" panose="020F0502020204030204" pitchFamily="34" charset="0"/>
              </a:rPr>
              <a:t>Fluid Escape Zone</a:t>
            </a:r>
          </a:p>
          <a:p>
            <a:pPr algn="l">
              <a:buFontTx/>
              <a:buChar char="•"/>
            </a:pPr>
            <a:r>
              <a:rPr lang="en-US" altLang="en-US" sz="1600" dirty="0">
                <a:solidFill>
                  <a:schemeClr val="bg1"/>
                </a:solidFill>
                <a:latin typeface="Calibri" panose="020F0502020204030204" pitchFamily="34" charset="0"/>
                <a:cs typeface="Calibri" panose="020F0502020204030204" pitchFamily="34" charset="0"/>
              </a:rPr>
              <a:t> Transfers permeability    </a:t>
            </a:r>
          </a:p>
          <a:p>
            <a:pPr algn="l"/>
            <a:r>
              <a:rPr lang="en-US" altLang="en-US" sz="1600" dirty="0">
                <a:solidFill>
                  <a:schemeClr val="bg1"/>
                </a:solidFill>
                <a:latin typeface="Calibri" panose="020F0502020204030204" pitchFamily="34" charset="0"/>
                <a:cs typeface="Calibri" panose="020F0502020204030204" pitchFamily="34" charset="0"/>
              </a:rPr>
              <a:t>   from 1</a:t>
            </a:r>
            <a:r>
              <a:rPr lang="en-US" altLang="en-US" sz="1600" baseline="30000" dirty="0">
                <a:solidFill>
                  <a:schemeClr val="bg1"/>
                </a:solidFill>
                <a:latin typeface="Calibri" panose="020F0502020204030204" pitchFamily="34" charset="0"/>
                <a:cs typeface="Calibri" panose="020F0502020204030204" pitchFamily="34" charset="0"/>
              </a:rPr>
              <a:t>st</a:t>
            </a:r>
            <a:r>
              <a:rPr lang="en-US" altLang="en-US" sz="1600" dirty="0">
                <a:solidFill>
                  <a:schemeClr val="bg1"/>
                </a:solidFill>
                <a:latin typeface="Calibri" panose="020F0502020204030204" pitchFamily="34" charset="0"/>
                <a:cs typeface="Calibri" panose="020F0502020204030204" pitchFamily="34" charset="0"/>
              </a:rPr>
              <a:t> order fault to</a:t>
            </a:r>
          </a:p>
          <a:p>
            <a:pPr algn="l"/>
            <a:r>
              <a:rPr lang="en-US" altLang="en-US" sz="1600" dirty="0">
                <a:solidFill>
                  <a:schemeClr val="bg1"/>
                </a:solidFill>
                <a:latin typeface="Calibri" panose="020F0502020204030204" pitchFamily="34" charset="0"/>
                <a:cs typeface="Calibri" panose="020F0502020204030204" pitchFamily="34" charset="0"/>
              </a:rPr>
              <a:t>   turbidites </a:t>
            </a:r>
          </a:p>
        </p:txBody>
      </p:sp>
      <p:sp>
        <p:nvSpPr>
          <p:cNvPr id="318480" name="Text Box 16">
            <a:extLst>
              <a:ext uri="{FF2B5EF4-FFF2-40B4-BE49-F238E27FC236}">
                <a16:creationId xmlns:a16="http://schemas.microsoft.com/office/drawing/2014/main" id="{B2CDF68E-757B-B543-CDBB-58CE117B1FD8}"/>
              </a:ext>
            </a:extLst>
          </p:cNvPr>
          <p:cNvSpPr txBox="1">
            <a:spLocks noChangeArrowheads="1"/>
          </p:cNvSpPr>
          <p:nvPr/>
        </p:nvSpPr>
        <p:spPr bwMode="auto">
          <a:xfrm>
            <a:off x="4873627" y="279704"/>
            <a:ext cx="2830583" cy="307777"/>
          </a:xfrm>
          <a:prstGeom prst="rect">
            <a:avLst/>
          </a:prstGeom>
          <a:solidFill>
            <a:schemeClr val="tx1">
              <a:alpha val="50000"/>
            </a:schemeClr>
          </a:solidFill>
          <a:ln w="9525">
            <a:solidFill>
              <a:schemeClr val="tx1"/>
            </a:solidFill>
            <a:miter lim="800000"/>
            <a:headEnd/>
            <a:tailEnd/>
          </a:ln>
          <a:effectLst/>
        </p:spPr>
        <p:txBody>
          <a:bodyPr wrap="none">
            <a:spAutoFit/>
          </a:bodyPr>
          <a:lstStyle/>
          <a:p>
            <a:r>
              <a:rPr lang="en-AU" altLang="en-US" sz="1400" dirty="0">
                <a:solidFill>
                  <a:schemeClr val="bg1"/>
                </a:solidFill>
                <a:latin typeface="Calibri" panose="020F0502020204030204" pitchFamily="34" charset="0"/>
                <a:cs typeface="Calibri" panose="020F0502020204030204" pitchFamily="34" charset="0"/>
              </a:rPr>
              <a:t>2</a:t>
            </a:r>
            <a:r>
              <a:rPr lang="en-AU" altLang="en-US" sz="1400" baseline="30000" dirty="0">
                <a:solidFill>
                  <a:schemeClr val="bg1"/>
                </a:solidFill>
                <a:latin typeface="Calibri" panose="020F0502020204030204" pitchFamily="34" charset="0"/>
                <a:cs typeface="Calibri" panose="020F0502020204030204" pitchFamily="34" charset="0"/>
              </a:rPr>
              <a:t>nd</a:t>
            </a:r>
            <a:r>
              <a:rPr lang="en-AU" altLang="en-US" sz="1400" dirty="0">
                <a:solidFill>
                  <a:schemeClr val="bg1"/>
                </a:solidFill>
                <a:latin typeface="Calibri" panose="020F0502020204030204" pitchFamily="34" charset="0"/>
                <a:cs typeface="Calibri" panose="020F0502020204030204" pitchFamily="34" charset="0"/>
              </a:rPr>
              <a:t> order faults controlled by folding</a:t>
            </a:r>
            <a:endParaRPr lang="en-US" altLang="en-US" sz="1400" dirty="0">
              <a:solidFill>
                <a:schemeClr val="bg1"/>
              </a:solidFill>
              <a:latin typeface="Calibri" panose="020F0502020204030204" pitchFamily="34" charset="0"/>
              <a:cs typeface="Calibri" panose="020F0502020204030204" pitchFamily="34" charset="0"/>
            </a:endParaRPr>
          </a:p>
        </p:txBody>
      </p:sp>
      <p:sp>
        <p:nvSpPr>
          <p:cNvPr id="318481" name="Line 17">
            <a:extLst>
              <a:ext uri="{FF2B5EF4-FFF2-40B4-BE49-F238E27FC236}">
                <a16:creationId xmlns:a16="http://schemas.microsoft.com/office/drawing/2014/main" id="{8D12923B-7C16-BCF3-7B79-7A438F20384A}"/>
              </a:ext>
            </a:extLst>
          </p:cNvPr>
          <p:cNvSpPr>
            <a:spLocks noChangeShapeType="1"/>
          </p:cNvSpPr>
          <p:nvPr/>
        </p:nvSpPr>
        <p:spPr bwMode="auto">
          <a:xfrm flipH="1" flipV="1">
            <a:off x="6426200" y="2921001"/>
            <a:ext cx="1955800" cy="1292225"/>
          </a:xfrm>
          <a:prstGeom prst="line">
            <a:avLst/>
          </a:prstGeom>
          <a:noFill/>
          <a:ln w="25400">
            <a:solidFill>
              <a:srgbClr val="9B733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486" name="Line 22">
            <a:extLst>
              <a:ext uri="{FF2B5EF4-FFF2-40B4-BE49-F238E27FC236}">
                <a16:creationId xmlns:a16="http://schemas.microsoft.com/office/drawing/2014/main" id="{35E8A595-FD9F-8753-4526-5E952868153C}"/>
              </a:ext>
            </a:extLst>
          </p:cNvPr>
          <p:cNvSpPr>
            <a:spLocks noChangeShapeType="1"/>
          </p:cNvSpPr>
          <p:nvPr/>
        </p:nvSpPr>
        <p:spPr bwMode="auto">
          <a:xfrm>
            <a:off x="6616700" y="546100"/>
            <a:ext cx="330200" cy="838200"/>
          </a:xfrm>
          <a:prstGeom prst="line">
            <a:avLst/>
          </a:prstGeom>
          <a:noFill/>
          <a:ln w="25400">
            <a:solidFill>
              <a:srgbClr val="9B733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491" name="Freeform 27">
            <a:extLst>
              <a:ext uri="{FF2B5EF4-FFF2-40B4-BE49-F238E27FC236}">
                <a16:creationId xmlns:a16="http://schemas.microsoft.com/office/drawing/2014/main" id="{654503B8-FAD6-520D-075F-BA008D62EC26}"/>
              </a:ext>
            </a:extLst>
          </p:cNvPr>
          <p:cNvSpPr>
            <a:spLocks/>
          </p:cNvSpPr>
          <p:nvPr/>
        </p:nvSpPr>
        <p:spPr bwMode="auto">
          <a:xfrm>
            <a:off x="6464301" y="1320800"/>
            <a:ext cx="608013" cy="1493838"/>
          </a:xfrm>
          <a:custGeom>
            <a:avLst/>
            <a:gdLst>
              <a:gd name="T0" fmla="*/ 348 w 383"/>
              <a:gd name="T1" fmla="*/ 856 h 941"/>
              <a:gd name="T2" fmla="*/ 280 w 383"/>
              <a:gd name="T3" fmla="*/ 724 h 941"/>
              <a:gd name="T4" fmla="*/ 288 w 383"/>
              <a:gd name="T5" fmla="*/ 572 h 941"/>
              <a:gd name="T6" fmla="*/ 336 w 383"/>
              <a:gd name="T7" fmla="*/ 392 h 941"/>
              <a:gd name="T8" fmla="*/ 364 w 383"/>
              <a:gd name="T9" fmla="*/ 204 h 941"/>
              <a:gd name="T10" fmla="*/ 380 w 383"/>
              <a:gd name="T11" fmla="*/ 80 h 941"/>
              <a:gd name="T12" fmla="*/ 344 w 383"/>
              <a:gd name="T13" fmla="*/ 2 h 941"/>
              <a:gd name="T14" fmla="*/ 272 w 383"/>
              <a:gd name="T15" fmla="*/ 71 h 941"/>
              <a:gd name="T16" fmla="*/ 208 w 383"/>
              <a:gd name="T17" fmla="*/ 232 h 941"/>
              <a:gd name="T18" fmla="*/ 148 w 383"/>
              <a:gd name="T19" fmla="*/ 452 h 941"/>
              <a:gd name="T20" fmla="*/ 108 w 383"/>
              <a:gd name="T21" fmla="*/ 668 h 941"/>
              <a:gd name="T22" fmla="*/ 56 w 383"/>
              <a:gd name="T23" fmla="*/ 888 h 941"/>
              <a:gd name="T24" fmla="*/ 0 w 383"/>
              <a:gd name="T25" fmla="*/ 936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941">
                <a:moveTo>
                  <a:pt x="348" y="856"/>
                </a:moveTo>
                <a:cubicBezTo>
                  <a:pt x="337" y="834"/>
                  <a:pt x="290" y="771"/>
                  <a:pt x="280" y="724"/>
                </a:cubicBezTo>
                <a:cubicBezTo>
                  <a:pt x="270" y="677"/>
                  <a:pt x="279" y="627"/>
                  <a:pt x="288" y="572"/>
                </a:cubicBezTo>
                <a:cubicBezTo>
                  <a:pt x="297" y="517"/>
                  <a:pt x="323" y="453"/>
                  <a:pt x="336" y="392"/>
                </a:cubicBezTo>
                <a:cubicBezTo>
                  <a:pt x="349" y="331"/>
                  <a:pt x="357" y="256"/>
                  <a:pt x="364" y="204"/>
                </a:cubicBezTo>
                <a:cubicBezTo>
                  <a:pt x="371" y="152"/>
                  <a:pt x="383" y="114"/>
                  <a:pt x="380" y="80"/>
                </a:cubicBezTo>
                <a:cubicBezTo>
                  <a:pt x="377" y="46"/>
                  <a:pt x="362" y="4"/>
                  <a:pt x="344" y="2"/>
                </a:cubicBezTo>
                <a:cubicBezTo>
                  <a:pt x="326" y="0"/>
                  <a:pt x="295" y="33"/>
                  <a:pt x="272" y="71"/>
                </a:cubicBezTo>
                <a:cubicBezTo>
                  <a:pt x="249" y="109"/>
                  <a:pt x="229" y="169"/>
                  <a:pt x="208" y="232"/>
                </a:cubicBezTo>
                <a:cubicBezTo>
                  <a:pt x="187" y="295"/>
                  <a:pt x="165" y="379"/>
                  <a:pt x="148" y="452"/>
                </a:cubicBezTo>
                <a:cubicBezTo>
                  <a:pt x="131" y="525"/>
                  <a:pt x="123" y="595"/>
                  <a:pt x="108" y="668"/>
                </a:cubicBezTo>
                <a:cubicBezTo>
                  <a:pt x="93" y="741"/>
                  <a:pt x="78" y="835"/>
                  <a:pt x="56" y="888"/>
                </a:cubicBezTo>
                <a:cubicBezTo>
                  <a:pt x="34" y="941"/>
                  <a:pt x="12" y="926"/>
                  <a:pt x="0" y="936"/>
                </a:cubicBezTo>
              </a:path>
            </a:pathLst>
          </a:custGeom>
          <a:solidFill>
            <a:srgbClr val="FFFF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492" name="Freeform 28">
            <a:extLst>
              <a:ext uri="{FF2B5EF4-FFF2-40B4-BE49-F238E27FC236}">
                <a16:creationId xmlns:a16="http://schemas.microsoft.com/office/drawing/2014/main" id="{BB6D5F9F-AC3E-2654-B37E-272C97AC8F45}"/>
              </a:ext>
            </a:extLst>
          </p:cNvPr>
          <p:cNvSpPr>
            <a:spLocks/>
          </p:cNvSpPr>
          <p:nvPr/>
        </p:nvSpPr>
        <p:spPr bwMode="auto">
          <a:xfrm>
            <a:off x="4025900" y="2667000"/>
            <a:ext cx="3062288" cy="573088"/>
          </a:xfrm>
          <a:custGeom>
            <a:avLst/>
            <a:gdLst>
              <a:gd name="T0" fmla="*/ 1301 w 1929"/>
              <a:gd name="T1" fmla="*/ 123 h 361"/>
              <a:gd name="T2" fmla="*/ 1250 w 1929"/>
              <a:gd name="T3" fmla="*/ 126 h 361"/>
              <a:gd name="T4" fmla="*/ 1208 w 1929"/>
              <a:gd name="T5" fmla="*/ 129 h 361"/>
              <a:gd name="T6" fmla="*/ 1142 w 1929"/>
              <a:gd name="T7" fmla="*/ 131 h 361"/>
              <a:gd name="T8" fmla="*/ 946 w 1929"/>
              <a:gd name="T9" fmla="*/ 135 h 361"/>
              <a:gd name="T10" fmla="*/ 774 w 1929"/>
              <a:gd name="T11" fmla="*/ 151 h 361"/>
              <a:gd name="T12" fmla="*/ 630 w 1929"/>
              <a:gd name="T13" fmla="*/ 183 h 361"/>
              <a:gd name="T14" fmla="*/ 378 w 1929"/>
              <a:gd name="T15" fmla="*/ 223 h 361"/>
              <a:gd name="T16" fmla="*/ 158 w 1929"/>
              <a:gd name="T17" fmla="*/ 267 h 361"/>
              <a:gd name="T18" fmla="*/ 34 w 1929"/>
              <a:gd name="T19" fmla="*/ 295 h 361"/>
              <a:gd name="T20" fmla="*/ 6 w 1929"/>
              <a:gd name="T21" fmla="*/ 319 h 361"/>
              <a:gd name="T22" fmla="*/ 10 w 1929"/>
              <a:gd name="T23" fmla="*/ 359 h 361"/>
              <a:gd name="T24" fmla="*/ 370 w 1929"/>
              <a:gd name="T25" fmla="*/ 287 h 361"/>
              <a:gd name="T26" fmla="*/ 557 w 1929"/>
              <a:gd name="T27" fmla="*/ 249 h 361"/>
              <a:gd name="T28" fmla="*/ 788 w 1929"/>
              <a:gd name="T29" fmla="*/ 201 h 361"/>
              <a:gd name="T30" fmla="*/ 791 w 1929"/>
              <a:gd name="T31" fmla="*/ 195 h 361"/>
              <a:gd name="T32" fmla="*/ 932 w 1929"/>
              <a:gd name="T33" fmla="*/ 189 h 361"/>
              <a:gd name="T34" fmla="*/ 1136 w 1929"/>
              <a:gd name="T35" fmla="*/ 174 h 361"/>
              <a:gd name="T36" fmla="*/ 1358 w 1929"/>
              <a:gd name="T37" fmla="*/ 171 h 361"/>
              <a:gd name="T38" fmla="*/ 1566 w 1929"/>
              <a:gd name="T39" fmla="*/ 135 h 361"/>
              <a:gd name="T40" fmla="*/ 1694 w 1929"/>
              <a:gd name="T41" fmla="*/ 103 h 361"/>
              <a:gd name="T42" fmla="*/ 1805 w 1929"/>
              <a:gd name="T43" fmla="*/ 63 h 361"/>
              <a:gd name="T44" fmla="*/ 1892 w 1929"/>
              <a:gd name="T45" fmla="*/ 24 h 361"/>
              <a:gd name="T46" fmla="*/ 1913 w 1929"/>
              <a:gd name="T47"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9" h="361">
                <a:moveTo>
                  <a:pt x="1301" y="123"/>
                </a:moveTo>
                <a:cubicBezTo>
                  <a:pt x="1272" y="130"/>
                  <a:pt x="1265" y="125"/>
                  <a:pt x="1250" y="126"/>
                </a:cubicBezTo>
                <a:cubicBezTo>
                  <a:pt x="1235" y="127"/>
                  <a:pt x="1226" y="128"/>
                  <a:pt x="1208" y="129"/>
                </a:cubicBezTo>
                <a:cubicBezTo>
                  <a:pt x="1145" y="130"/>
                  <a:pt x="1205" y="129"/>
                  <a:pt x="1142" y="131"/>
                </a:cubicBezTo>
                <a:cubicBezTo>
                  <a:pt x="1077" y="134"/>
                  <a:pt x="1007" y="132"/>
                  <a:pt x="946" y="135"/>
                </a:cubicBezTo>
                <a:cubicBezTo>
                  <a:pt x="824" y="146"/>
                  <a:pt x="1002" y="135"/>
                  <a:pt x="774" y="151"/>
                </a:cubicBezTo>
                <a:cubicBezTo>
                  <a:pt x="719" y="156"/>
                  <a:pt x="701" y="168"/>
                  <a:pt x="630" y="183"/>
                </a:cubicBezTo>
                <a:cubicBezTo>
                  <a:pt x="566" y="196"/>
                  <a:pt x="428" y="212"/>
                  <a:pt x="378" y="223"/>
                </a:cubicBezTo>
                <a:cubicBezTo>
                  <a:pt x="328" y="234"/>
                  <a:pt x="258" y="247"/>
                  <a:pt x="158" y="267"/>
                </a:cubicBezTo>
                <a:cubicBezTo>
                  <a:pt x="58" y="287"/>
                  <a:pt x="77" y="291"/>
                  <a:pt x="34" y="295"/>
                </a:cubicBezTo>
                <a:cubicBezTo>
                  <a:pt x="18" y="300"/>
                  <a:pt x="11" y="303"/>
                  <a:pt x="6" y="319"/>
                </a:cubicBezTo>
                <a:cubicBezTo>
                  <a:pt x="7" y="332"/>
                  <a:pt x="0" y="350"/>
                  <a:pt x="10" y="359"/>
                </a:cubicBezTo>
                <a:cubicBezTo>
                  <a:pt x="70" y="361"/>
                  <a:pt x="306" y="294"/>
                  <a:pt x="370" y="287"/>
                </a:cubicBezTo>
                <a:cubicBezTo>
                  <a:pt x="445" y="277"/>
                  <a:pt x="500" y="258"/>
                  <a:pt x="557" y="249"/>
                </a:cubicBezTo>
                <a:cubicBezTo>
                  <a:pt x="635" y="234"/>
                  <a:pt x="735" y="204"/>
                  <a:pt x="788" y="201"/>
                </a:cubicBezTo>
                <a:cubicBezTo>
                  <a:pt x="828" y="192"/>
                  <a:pt x="767" y="197"/>
                  <a:pt x="791" y="195"/>
                </a:cubicBezTo>
                <a:cubicBezTo>
                  <a:pt x="815" y="193"/>
                  <a:pt x="875" y="192"/>
                  <a:pt x="932" y="189"/>
                </a:cubicBezTo>
                <a:cubicBezTo>
                  <a:pt x="987" y="187"/>
                  <a:pt x="1049" y="175"/>
                  <a:pt x="1136" y="174"/>
                </a:cubicBezTo>
                <a:cubicBezTo>
                  <a:pt x="1207" y="168"/>
                  <a:pt x="1287" y="176"/>
                  <a:pt x="1358" y="171"/>
                </a:cubicBezTo>
                <a:cubicBezTo>
                  <a:pt x="1429" y="166"/>
                  <a:pt x="1508" y="142"/>
                  <a:pt x="1566" y="135"/>
                </a:cubicBezTo>
                <a:cubicBezTo>
                  <a:pt x="1609" y="121"/>
                  <a:pt x="1649" y="108"/>
                  <a:pt x="1694" y="103"/>
                </a:cubicBezTo>
                <a:cubicBezTo>
                  <a:pt x="1733" y="94"/>
                  <a:pt x="1780" y="73"/>
                  <a:pt x="1805" y="63"/>
                </a:cubicBezTo>
                <a:cubicBezTo>
                  <a:pt x="1838" y="50"/>
                  <a:pt x="1878" y="37"/>
                  <a:pt x="1892" y="24"/>
                </a:cubicBezTo>
                <a:cubicBezTo>
                  <a:pt x="1895" y="15"/>
                  <a:pt x="1929" y="0"/>
                  <a:pt x="1913" y="0"/>
                </a:cubicBezTo>
              </a:path>
            </a:pathLst>
          </a:custGeom>
          <a:solidFill>
            <a:srgbClr val="FFFF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493" name="Freeform 29">
            <a:extLst>
              <a:ext uri="{FF2B5EF4-FFF2-40B4-BE49-F238E27FC236}">
                <a16:creationId xmlns:a16="http://schemas.microsoft.com/office/drawing/2014/main" id="{90EDC4FF-C9A4-1ABA-C0C1-E2DB92257BD2}"/>
              </a:ext>
            </a:extLst>
          </p:cNvPr>
          <p:cNvSpPr>
            <a:spLocks/>
          </p:cNvSpPr>
          <p:nvPr/>
        </p:nvSpPr>
        <p:spPr bwMode="auto">
          <a:xfrm>
            <a:off x="6096001" y="1352551"/>
            <a:ext cx="373063" cy="1516063"/>
          </a:xfrm>
          <a:custGeom>
            <a:avLst/>
            <a:gdLst>
              <a:gd name="T0" fmla="*/ 234 w 235"/>
              <a:gd name="T1" fmla="*/ 918 h 955"/>
              <a:gd name="T2" fmla="*/ 183 w 235"/>
              <a:gd name="T3" fmla="*/ 885 h 955"/>
              <a:gd name="T4" fmla="*/ 144 w 235"/>
              <a:gd name="T5" fmla="*/ 738 h 955"/>
              <a:gd name="T6" fmla="*/ 148 w 235"/>
              <a:gd name="T7" fmla="*/ 586 h 955"/>
              <a:gd name="T8" fmla="*/ 174 w 235"/>
              <a:gd name="T9" fmla="*/ 406 h 955"/>
              <a:gd name="T10" fmla="*/ 216 w 235"/>
              <a:gd name="T11" fmla="*/ 208 h 955"/>
              <a:gd name="T12" fmla="*/ 232 w 235"/>
              <a:gd name="T13" fmla="*/ 72 h 955"/>
              <a:gd name="T14" fmla="*/ 197 w 235"/>
              <a:gd name="T15" fmla="*/ 10 h 955"/>
              <a:gd name="T16" fmla="*/ 172 w 235"/>
              <a:gd name="T17" fmla="*/ 40 h 955"/>
              <a:gd name="T18" fmla="*/ 128 w 235"/>
              <a:gd name="T19" fmla="*/ 236 h 955"/>
              <a:gd name="T20" fmla="*/ 74 w 235"/>
              <a:gd name="T21" fmla="*/ 466 h 955"/>
              <a:gd name="T22" fmla="*/ 53 w 235"/>
              <a:gd name="T23" fmla="*/ 682 h 955"/>
              <a:gd name="T24" fmla="*/ 26 w 235"/>
              <a:gd name="T25" fmla="*/ 902 h 955"/>
              <a:gd name="T26" fmla="*/ 0 w 235"/>
              <a:gd name="T27" fmla="*/ 95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 h="955">
                <a:moveTo>
                  <a:pt x="234" y="918"/>
                </a:moveTo>
                <a:cubicBezTo>
                  <a:pt x="226" y="912"/>
                  <a:pt x="198" y="915"/>
                  <a:pt x="183" y="885"/>
                </a:cubicBezTo>
                <a:cubicBezTo>
                  <a:pt x="141" y="849"/>
                  <a:pt x="150" y="788"/>
                  <a:pt x="144" y="738"/>
                </a:cubicBezTo>
                <a:cubicBezTo>
                  <a:pt x="139" y="691"/>
                  <a:pt x="144" y="641"/>
                  <a:pt x="148" y="586"/>
                </a:cubicBezTo>
                <a:cubicBezTo>
                  <a:pt x="153" y="531"/>
                  <a:pt x="167" y="467"/>
                  <a:pt x="174" y="406"/>
                </a:cubicBezTo>
                <a:cubicBezTo>
                  <a:pt x="181" y="345"/>
                  <a:pt x="212" y="260"/>
                  <a:pt x="216" y="208"/>
                </a:cubicBezTo>
                <a:cubicBezTo>
                  <a:pt x="219" y="156"/>
                  <a:pt x="235" y="105"/>
                  <a:pt x="232" y="72"/>
                </a:cubicBezTo>
                <a:cubicBezTo>
                  <a:pt x="229" y="39"/>
                  <a:pt x="207" y="15"/>
                  <a:pt x="197" y="10"/>
                </a:cubicBezTo>
                <a:cubicBezTo>
                  <a:pt x="189" y="0"/>
                  <a:pt x="187" y="1"/>
                  <a:pt x="172" y="40"/>
                </a:cubicBezTo>
                <a:lnTo>
                  <a:pt x="128" y="236"/>
                </a:lnTo>
                <a:cubicBezTo>
                  <a:pt x="112" y="307"/>
                  <a:pt x="86" y="392"/>
                  <a:pt x="74" y="466"/>
                </a:cubicBezTo>
                <a:cubicBezTo>
                  <a:pt x="65" y="539"/>
                  <a:pt x="61" y="609"/>
                  <a:pt x="53" y="682"/>
                </a:cubicBezTo>
                <a:cubicBezTo>
                  <a:pt x="45" y="755"/>
                  <a:pt x="37" y="849"/>
                  <a:pt x="26" y="902"/>
                </a:cubicBezTo>
                <a:cubicBezTo>
                  <a:pt x="14" y="955"/>
                  <a:pt x="5" y="943"/>
                  <a:pt x="0" y="954"/>
                </a:cubicBezTo>
              </a:path>
            </a:pathLst>
          </a:custGeom>
          <a:solidFill>
            <a:srgbClr val="FFFF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494" name="Text Box 30">
            <a:extLst>
              <a:ext uri="{FF2B5EF4-FFF2-40B4-BE49-F238E27FC236}">
                <a16:creationId xmlns:a16="http://schemas.microsoft.com/office/drawing/2014/main" id="{BD1754F1-327C-53DA-DED0-0C8420677F28}"/>
              </a:ext>
            </a:extLst>
          </p:cNvPr>
          <p:cNvSpPr txBox="1">
            <a:spLocks noChangeArrowheads="1"/>
          </p:cNvSpPr>
          <p:nvPr/>
        </p:nvSpPr>
        <p:spPr bwMode="auto">
          <a:xfrm rot="18025576">
            <a:off x="7132006" y="1894474"/>
            <a:ext cx="11220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600" dirty="0">
                <a:solidFill>
                  <a:schemeClr val="bg1"/>
                </a:solidFill>
                <a:latin typeface="Calibri" panose="020F0502020204030204" pitchFamily="34" charset="0"/>
                <a:cs typeface="Calibri" panose="020F0502020204030204" pitchFamily="34" charset="0"/>
              </a:rPr>
              <a:t>Whitelaw F</a:t>
            </a:r>
          </a:p>
        </p:txBody>
      </p:sp>
      <p:sp>
        <p:nvSpPr>
          <p:cNvPr id="318495" name="Text Box 31">
            <a:extLst>
              <a:ext uri="{FF2B5EF4-FFF2-40B4-BE49-F238E27FC236}">
                <a16:creationId xmlns:a16="http://schemas.microsoft.com/office/drawing/2014/main" id="{C00E7486-1E22-7F59-7ADC-9DF5D97C6B29}"/>
              </a:ext>
            </a:extLst>
          </p:cNvPr>
          <p:cNvSpPr txBox="1">
            <a:spLocks noChangeArrowheads="1"/>
          </p:cNvSpPr>
          <p:nvPr/>
        </p:nvSpPr>
        <p:spPr bwMode="auto">
          <a:xfrm rot="17624346">
            <a:off x="6754813" y="758826"/>
            <a:ext cx="892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400"/>
              <a:t>Bendigo</a:t>
            </a:r>
          </a:p>
        </p:txBody>
      </p:sp>
      <p:sp>
        <p:nvSpPr>
          <p:cNvPr id="318472" name="Line 8">
            <a:extLst>
              <a:ext uri="{FF2B5EF4-FFF2-40B4-BE49-F238E27FC236}">
                <a16:creationId xmlns:a16="http://schemas.microsoft.com/office/drawing/2014/main" id="{A160C472-F16E-22B7-5BF4-1AE096EDFDBE}"/>
              </a:ext>
            </a:extLst>
          </p:cNvPr>
          <p:cNvSpPr>
            <a:spLocks noChangeShapeType="1"/>
          </p:cNvSpPr>
          <p:nvPr/>
        </p:nvSpPr>
        <p:spPr bwMode="auto">
          <a:xfrm flipH="1">
            <a:off x="7820026" y="996950"/>
            <a:ext cx="352425" cy="609600"/>
          </a:xfrm>
          <a:prstGeom prst="line">
            <a:avLst/>
          </a:prstGeom>
          <a:noFill/>
          <a:ln w="25400">
            <a:solidFill>
              <a:srgbClr val="9B733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478" name="Line 14">
            <a:extLst>
              <a:ext uri="{FF2B5EF4-FFF2-40B4-BE49-F238E27FC236}">
                <a16:creationId xmlns:a16="http://schemas.microsoft.com/office/drawing/2014/main" id="{8182B22F-D76C-7E55-5944-ECD71F16F1A9}"/>
              </a:ext>
            </a:extLst>
          </p:cNvPr>
          <p:cNvSpPr>
            <a:spLocks noChangeShapeType="1"/>
          </p:cNvSpPr>
          <p:nvPr/>
        </p:nvSpPr>
        <p:spPr bwMode="auto">
          <a:xfrm flipV="1">
            <a:off x="4622800" y="3086100"/>
            <a:ext cx="254000" cy="1600200"/>
          </a:xfrm>
          <a:prstGeom prst="line">
            <a:avLst/>
          </a:prstGeom>
          <a:noFill/>
          <a:ln w="25400">
            <a:solidFill>
              <a:srgbClr val="9B733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483" name="Rectangle 19">
            <a:extLst>
              <a:ext uri="{FF2B5EF4-FFF2-40B4-BE49-F238E27FC236}">
                <a16:creationId xmlns:a16="http://schemas.microsoft.com/office/drawing/2014/main" id="{2D1F3792-10E8-801B-56A1-F82EC3F44B07}"/>
              </a:ext>
            </a:extLst>
          </p:cNvPr>
          <p:cNvSpPr>
            <a:spLocks noChangeArrowheads="1"/>
          </p:cNvSpPr>
          <p:nvPr/>
        </p:nvSpPr>
        <p:spPr bwMode="auto">
          <a:xfrm>
            <a:off x="7200900" y="4237038"/>
            <a:ext cx="2600325" cy="111601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84" name="Line 20">
            <a:extLst>
              <a:ext uri="{FF2B5EF4-FFF2-40B4-BE49-F238E27FC236}">
                <a16:creationId xmlns:a16="http://schemas.microsoft.com/office/drawing/2014/main" id="{482EFF0A-6E01-0254-63A7-BCD90777DE9E}"/>
              </a:ext>
            </a:extLst>
          </p:cNvPr>
          <p:cNvSpPr>
            <a:spLocks noChangeShapeType="1"/>
          </p:cNvSpPr>
          <p:nvPr/>
        </p:nvSpPr>
        <p:spPr bwMode="auto">
          <a:xfrm flipH="1" flipV="1">
            <a:off x="6438900" y="2936876"/>
            <a:ext cx="1946275" cy="12779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507" name="Rectangle 43">
            <a:extLst>
              <a:ext uri="{FF2B5EF4-FFF2-40B4-BE49-F238E27FC236}">
                <a16:creationId xmlns:a16="http://schemas.microsoft.com/office/drawing/2014/main" id="{C1A546B0-9E89-3A7F-9B64-884811ECC2FF}"/>
              </a:ext>
            </a:extLst>
          </p:cNvPr>
          <p:cNvSpPr>
            <a:spLocks noChangeArrowheads="1"/>
          </p:cNvSpPr>
          <p:nvPr/>
        </p:nvSpPr>
        <p:spPr bwMode="auto">
          <a:xfrm>
            <a:off x="3587070" y="6594032"/>
            <a:ext cx="7289800" cy="254000"/>
          </a:xfrm>
          <a:prstGeom prst="rect">
            <a:avLst/>
          </a:prstGeom>
          <a:solidFill>
            <a:schemeClr val="tx1"/>
          </a:solidFill>
          <a:ln w="9525">
            <a:noFill/>
            <a:miter lim="800000"/>
            <a:headEnd/>
            <a:tailEnd/>
          </a:ln>
          <a:effectLst/>
        </p:spPr>
        <p:txBody>
          <a:bodyPr wrap="none" anchor="ctr"/>
          <a:lstStyle/>
          <a:p>
            <a:endParaRPr lang="en-US"/>
          </a:p>
        </p:txBody>
      </p:sp>
      <p:grpSp>
        <p:nvGrpSpPr>
          <p:cNvPr id="2" name="Group 1">
            <a:extLst>
              <a:ext uri="{FF2B5EF4-FFF2-40B4-BE49-F238E27FC236}">
                <a16:creationId xmlns:a16="http://schemas.microsoft.com/office/drawing/2014/main" id="{0E46C9C3-97F2-B5A4-3A9F-E44CE564A6E0}"/>
              </a:ext>
            </a:extLst>
          </p:cNvPr>
          <p:cNvGrpSpPr/>
          <p:nvPr/>
        </p:nvGrpSpPr>
        <p:grpSpPr>
          <a:xfrm>
            <a:off x="1828801" y="165100"/>
            <a:ext cx="8839199" cy="5600701"/>
            <a:chOff x="1828801" y="165100"/>
            <a:chExt cx="8839199" cy="5600701"/>
          </a:xfrm>
        </p:grpSpPr>
        <p:grpSp>
          <p:nvGrpSpPr>
            <p:cNvPr id="318509" name="Group 45">
              <a:extLst>
                <a:ext uri="{FF2B5EF4-FFF2-40B4-BE49-F238E27FC236}">
                  <a16:creationId xmlns:a16="http://schemas.microsoft.com/office/drawing/2014/main" id="{04E1AC13-5746-FEDA-E118-C2831902CA6B}"/>
                </a:ext>
              </a:extLst>
            </p:cNvPr>
            <p:cNvGrpSpPr>
              <a:grpSpLocks/>
            </p:cNvGrpSpPr>
            <p:nvPr/>
          </p:nvGrpSpPr>
          <p:grpSpPr bwMode="auto">
            <a:xfrm>
              <a:off x="1828801" y="3051176"/>
              <a:ext cx="3044825" cy="2714625"/>
              <a:chOff x="192" y="1922"/>
              <a:chExt cx="1918" cy="1710"/>
            </a:xfrm>
          </p:grpSpPr>
          <p:sp>
            <p:nvSpPr>
              <p:cNvPr id="318510" name="Rectangle 46">
                <a:extLst>
                  <a:ext uri="{FF2B5EF4-FFF2-40B4-BE49-F238E27FC236}">
                    <a16:creationId xmlns:a16="http://schemas.microsoft.com/office/drawing/2014/main" id="{9375ACBD-341B-C1E1-E17F-6BDD01E36ACB}"/>
                  </a:ext>
                </a:extLst>
              </p:cNvPr>
              <p:cNvSpPr>
                <a:spLocks noChangeArrowheads="1"/>
              </p:cNvSpPr>
              <p:nvPr/>
            </p:nvSpPr>
            <p:spPr bwMode="auto">
              <a:xfrm>
                <a:off x="192" y="2941"/>
                <a:ext cx="1768" cy="69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11" name="Line 47">
                <a:extLst>
                  <a:ext uri="{FF2B5EF4-FFF2-40B4-BE49-F238E27FC236}">
                    <a16:creationId xmlns:a16="http://schemas.microsoft.com/office/drawing/2014/main" id="{60FDEFBC-D716-1501-A2D4-00E9688C8661}"/>
                  </a:ext>
                </a:extLst>
              </p:cNvPr>
              <p:cNvSpPr>
                <a:spLocks noChangeShapeType="1"/>
              </p:cNvSpPr>
              <p:nvPr/>
            </p:nvSpPr>
            <p:spPr bwMode="auto">
              <a:xfrm flipV="1">
                <a:off x="1951" y="1922"/>
                <a:ext cx="159" cy="10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512" name="Group 48">
              <a:extLst>
                <a:ext uri="{FF2B5EF4-FFF2-40B4-BE49-F238E27FC236}">
                  <a16:creationId xmlns:a16="http://schemas.microsoft.com/office/drawing/2014/main" id="{1E4A96AD-02FC-ECBA-3492-D8B183E68342}"/>
                </a:ext>
              </a:extLst>
            </p:cNvPr>
            <p:cNvGrpSpPr>
              <a:grpSpLocks/>
            </p:cNvGrpSpPr>
            <p:nvPr/>
          </p:nvGrpSpPr>
          <p:grpSpPr bwMode="auto">
            <a:xfrm>
              <a:off x="7848600" y="165100"/>
              <a:ext cx="2819400" cy="1397000"/>
              <a:chOff x="3984" y="104"/>
              <a:chExt cx="1776" cy="880"/>
            </a:xfrm>
          </p:grpSpPr>
          <p:sp>
            <p:nvSpPr>
              <p:cNvPr id="318513" name="Rectangle 49">
                <a:extLst>
                  <a:ext uri="{FF2B5EF4-FFF2-40B4-BE49-F238E27FC236}">
                    <a16:creationId xmlns:a16="http://schemas.microsoft.com/office/drawing/2014/main" id="{264AD6F7-687B-D3C8-4A69-1F0FF2877452}"/>
                  </a:ext>
                </a:extLst>
              </p:cNvPr>
              <p:cNvSpPr>
                <a:spLocks noChangeArrowheads="1"/>
              </p:cNvSpPr>
              <p:nvPr/>
            </p:nvSpPr>
            <p:spPr bwMode="auto">
              <a:xfrm>
                <a:off x="4176" y="104"/>
                <a:ext cx="1584" cy="54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14" name="Line 50">
                <a:extLst>
                  <a:ext uri="{FF2B5EF4-FFF2-40B4-BE49-F238E27FC236}">
                    <a16:creationId xmlns:a16="http://schemas.microsoft.com/office/drawing/2014/main" id="{0AEFA774-B25F-7A91-0F4F-42C8F50E7F99}"/>
                  </a:ext>
                </a:extLst>
              </p:cNvPr>
              <p:cNvSpPr>
                <a:spLocks noChangeShapeType="1"/>
              </p:cNvSpPr>
              <p:nvPr/>
            </p:nvSpPr>
            <p:spPr bwMode="auto">
              <a:xfrm flipH="1">
                <a:off x="3984" y="632"/>
                <a:ext cx="192" cy="35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 name="Picture 2">
            <a:extLst>
              <a:ext uri="{FF2B5EF4-FFF2-40B4-BE49-F238E27FC236}">
                <a16:creationId xmlns:a16="http://schemas.microsoft.com/office/drawing/2014/main" id="{9199C3C9-AC01-7366-D4E0-46ED3D4C67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495" y="129306"/>
            <a:ext cx="4582171" cy="873993"/>
          </a:xfrm>
          <a:prstGeom prst="rect">
            <a:avLst/>
          </a:prstGeom>
        </p:spPr>
      </p:pic>
      <p:sp>
        <p:nvSpPr>
          <p:cNvPr id="4" name="Slide Number Placeholder 2">
            <a:extLst>
              <a:ext uri="{FF2B5EF4-FFF2-40B4-BE49-F238E27FC236}">
                <a16:creationId xmlns:a16="http://schemas.microsoft.com/office/drawing/2014/main" id="{7519B54D-8FA4-DEE6-CAC8-13C101F43C47}"/>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bg1"/>
                </a:solidFill>
              </a:rPr>
              <a:pPr>
                <a:defRPr/>
              </a:pPr>
              <a:t>20</a:t>
            </a:fld>
            <a:endParaRPr lang="en-US" dirty="0">
              <a:solidFill>
                <a:schemeClr val="bg1"/>
              </a:solidFill>
            </a:endParaRPr>
          </a:p>
        </p:txBody>
      </p:sp>
      <p:sp>
        <p:nvSpPr>
          <p:cNvPr id="5" name="Rectangle 4">
            <a:extLst>
              <a:ext uri="{FF2B5EF4-FFF2-40B4-BE49-F238E27FC236}">
                <a16:creationId xmlns:a16="http://schemas.microsoft.com/office/drawing/2014/main" id="{B61F3D11-E546-1DD4-EC2A-1BB9934F3C3F}"/>
              </a:ext>
            </a:extLst>
          </p:cNvPr>
          <p:cNvSpPr/>
          <p:nvPr/>
        </p:nvSpPr>
        <p:spPr>
          <a:xfrm>
            <a:off x="835024" y="3039120"/>
            <a:ext cx="402956" cy="209227"/>
          </a:xfrm>
          <a:prstGeom prst="rect">
            <a:avLst/>
          </a:prstGeom>
          <a:solidFill>
            <a:srgbClr val="FFFF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1C497B-C3A6-BEF6-A1C3-3F668E366A41}"/>
              </a:ext>
            </a:extLst>
          </p:cNvPr>
          <p:cNvSpPr txBox="1"/>
          <p:nvPr/>
        </p:nvSpPr>
        <p:spPr>
          <a:xfrm>
            <a:off x="1237980" y="2959067"/>
            <a:ext cx="1102289"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Fluid flow</a:t>
            </a:r>
          </a:p>
        </p:txBody>
      </p:sp>
      <p:pic>
        <p:nvPicPr>
          <p:cNvPr id="9" name="Picture 8">
            <a:extLst>
              <a:ext uri="{FF2B5EF4-FFF2-40B4-BE49-F238E27FC236}">
                <a16:creationId xmlns:a16="http://schemas.microsoft.com/office/drawing/2014/main" id="{33E8D4D1-300B-1BA7-C096-4F3098C441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26346" y="1166134"/>
            <a:ext cx="2147364" cy="40290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51A138-DB78-6CF2-C8D2-E8F010FC01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88527" y="-12428"/>
            <a:ext cx="4303473" cy="3775440"/>
          </a:xfrm>
          <a:prstGeom prst="rect">
            <a:avLst/>
          </a:prstGeom>
        </p:spPr>
      </p:pic>
      <p:pic>
        <p:nvPicPr>
          <p:cNvPr id="6" name="Picture 5">
            <a:extLst>
              <a:ext uri="{FF2B5EF4-FFF2-40B4-BE49-F238E27FC236}">
                <a16:creationId xmlns:a16="http://schemas.microsoft.com/office/drawing/2014/main" id="{0D8B5367-9D37-BC8F-0CD5-AFE023B13E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6213" y="3750189"/>
            <a:ext cx="3397032" cy="3107811"/>
          </a:xfrm>
          <a:prstGeom prst="rect">
            <a:avLst/>
          </a:prstGeom>
        </p:spPr>
      </p:pic>
      <p:sp>
        <p:nvSpPr>
          <p:cNvPr id="7" name="TextBox 6">
            <a:extLst>
              <a:ext uri="{FF2B5EF4-FFF2-40B4-BE49-F238E27FC236}">
                <a16:creationId xmlns:a16="http://schemas.microsoft.com/office/drawing/2014/main" id="{1615A1EC-2691-64B1-1E34-80AB09146141}"/>
              </a:ext>
            </a:extLst>
          </p:cNvPr>
          <p:cNvSpPr txBox="1"/>
          <p:nvPr/>
        </p:nvSpPr>
        <p:spPr>
          <a:xfrm>
            <a:off x="5309722" y="5496401"/>
            <a:ext cx="3377976" cy="584775"/>
          </a:xfrm>
          <a:prstGeom prst="rect">
            <a:avLst/>
          </a:prstGeom>
          <a:noFill/>
        </p:spPr>
        <p:txBody>
          <a:bodyPr wrap="square" rtlCol="0">
            <a:spAutoFit/>
          </a:bodyPr>
          <a:lstStyle/>
          <a:p>
            <a:r>
              <a:rPr lang="en-AU" sz="800" dirty="0">
                <a:effectLst/>
                <a:latin typeface="Helvetica" pitchFamily="2" charset="0"/>
              </a:rPr>
              <a:t>RAWLING, T. J, OSBORNE, C. R., MCLEAN, M.A, SKILADZIEN, P.B ., CAYLEY, R. A. &amp; WILLIAMS, B, ., 2011. 30 Victoria Final Report.</a:t>
            </a:r>
          </a:p>
          <a:p>
            <a:r>
              <a:rPr lang="en-AU" sz="800" dirty="0" err="1">
                <a:effectLst/>
                <a:latin typeface="Helvetica" pitchFamily="2" charset="0"/>
              </a:rPr>
              <a:t>GeoScience</a:t>
            </a:r>
            <a:r>
              <a:rPr lang="en-AU" sz="800" dirty="0">
                <a:effectLst/>
                <a:latin typeface="Helvetica" pitchFamily="2" charset="0"/>
              </a:rPr>
              <a:t> Victoria 30 Victoria Report 14. Department of Primary Industries.</a:t>
            </a:r>
          </a:p>
        </p:txBody>
      </p:sp>
      <p:sp>
        <p:nvSpPr>
          <p:cNvPr id="8" name="TextBox 7">
            <a:extLst>
              <a:ext uri="{FF2B5EF4-FFF2-40B4-BE49-F238E27FC236}">
                <a16:creationId xmlns:a16="http://schemas.microsoft.com/office/drawing/2014/main" id="{890E0BAE-9D5B-AB7F-1F53-829DF3BA7796}"/>
              </a:ext>
            </a:extLst>
          </p:cNvPr>
          <p:cNvSpPr txBox="1"/>
          <p:nvPr/>
        </p:nvSpPr>
        <p:spPr>
          <a:xfrm>
            <a:off x="10150" y="5656416"/>
            <a:ext cx="4809330" cy="738664"/>
          </a:xfrm>
          <a:prstGeom prst="rect">
            <a:avLst/>
          </a:prstGeom>
          <a:noFill/>
        </p:spPr>
        <p:txBody>
          <a:bodyPr wrap="none" rtlCol="0">
            <a:spAutoFit/>
          </a:bodyPr>
          <a:lstStyle/>
          <a:p>
            <a:r>
              <a:rPr lang="en-AU" sz="800" dirty="0">
                <a:effectLst/>
                <a:latin typeface="Helvetica" pitchFamily="2" charset="0"/>
              </a:rPr>
              <a:t>LEADER, L. D. &amp; WILSON, C. </a:t>
            </a:r>
            <a:r>
              <a:rPr lang="en-AU" sz="800" dirty="0">
                <a:effectLst/>
                <a:latin typeface="Times"/>
              </a:rPr>
              <a:t>J. </a:t>
            </a:r>
            <a:r>
              <a:rPr lang="en-AU" sz="800" dirty="0">
                <a:effectLst/>
                <a:latin typeface="Helvetica" pitchFamily="2" charset="0"/>
              </a:rPr>
              <a:t>L., 2010. The control of regional-scale fault geometries on strain and</a:t>
            </a:r>
          </a:p>
          <a:p>
            <a:r>
              <a:rPr lang="en-AU" sz="800" dirty="0">
                <a:effectLst/>
                <a:latin typeface="Helvetica" pitchFamily="2" charset="0"/>
              </a:rPr>
              <a:t>fluid flow related to gold mineralisation: Insights from FLAC3D models constrained by seismic survey</a:t>
            </a:r>
          </a:p>
          <a:p>
            <a:r>
              <a:rPr lang="en-AU" sz="800" dirty="0">
                <a:effectLst/>
                <a:latin typeface="Helvetica" pitchFamily="2" charset="0"/>
              </a:rPr>
              <a:t>interpretations. </a:t>
            </a:r>
            <a:r>
              <a:rPr lang="en-AU" sz="800" dirty="0" err="1">
                <a:effectLst/>
                <a:latin typeface="Helvetica" pitchFamily="2" charset="0"/>
              </a:rPr>
              <a:t>GeoScience</a:t>
            </a:r>
            <a:r>
              <a:rPr lang="en-AU" sz="800" dirty="0">
                <a:effectLst/>
                <a:latin typeface="Helvetica" pitchFamily="2" charset="0"/>
              </a:rPr>
              <a:t> Victoria Report 11. Department of Primary Industries.</a:t>
            </a:r>
          </a:p>
          <a:p>
            <a:endParaRPr lang="en-US" dirty="0"/>
          </a:p>
        </p:txBody>
      </p:sp>
      <p:pic>
        <p:nvPicPr>
          <p:cNvPr id="10" name="Picture 9">
            <a:extLst>
              <a:ext uri="{FF2B5EF4-FFF2-40B4-BE49-F238E27FC236}">
                <a16:creationId xmlns:a16="http://schemas.microsoft.com/office/drawing/2014/main" id="{61A3FA16-D1C1-63C8-839A-A978532EB5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8" y="-3444"/>
            <a:ext cx="5039428" cy="5659860"/>
          </a:xfrm>
          <a:prstGeom prst="rect">
            <a:avLst/>
          </a:prstGeom>
        </p:spPr>
      </p:pic>
      <p:sp>
        <p:nvSpPr>
          <p:cNvPr id="2" name="Slide Number Placeholder 2">
            <a:extLst>
              <a:ext uri="{FF2B5EF4-FFF2-40B4-BE49-F238E27FC236}">
                <a16:creationId xmlns:a16="http://schemas.microsoft.com/office/drawing/2014/main" id="{72FA8262-EADF-C1A1-AF12-CA62239595A6}"/>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21</a:t>
            </a:fld>
            <a:endParaRPr lang="en-US" dirty="0">
              <a:solidFill>
                <a:schemeClr val="tx1"/>
              </a:solidFill>
            </a:endParaRPr>
          </a:p>
        </p:txBody>
      </p:sp>
      <p:sp>
        <p:nvSpPr>
          <p:cNvPr id="3" name="TextBox 2">
            <a:extLst>
              <a:ext uri="{FF2B5EF4-FFF2-40B4-BE49-F238E27FC236}">
                <a16:creationId xmlns:a16="http://schemas.microsoft.com/office/drawing/2014/main" id="{383982FD-AE15-FD5F-0F03-595F369FD101}"/>
              </a:ext>
            </a:extLst>
          </p:cNvPr>
          <p:cNvSpPr txBox="1"/>
          <p:nvPr/>
        </p:nvSpPr>
        <p:spPr>
          <a:xfrm>
            <a:off x="5248517" y="3794616"/>
            <a:ext cx="3377976" cy="1600438"/>
          </a:xfrm>
          <a:prstGeom prst="rect">
            <a:avLst/>
          </a:prstGeom>
          <a:noFill/>
        </p:spPr>
        <p:txBody>
          <a:bodyPr wrap="none" rtlCol="0">
            <a:spAutoFit/>
          </a:bodyPr>
          <a:lstStyle/>
          <a:p>
            <a:r>
              <a:rPr lang="en-US" sz="1400" u="sng" dirty="0">
                <a:latin typeface="Calibri" panose="020F0502020204030204" pitchFamily="34" charset="0"/>
                <a:cs typeface="Calibri" panose="020F0502020204030204" pitchFamily="34" charset="0"/>
              </a:rPr>
              <a:t>Mapped faults buffer (12,631 km</a:t>
            </a:r>
            <a:r>
              <a:rPr lang="en-US" sz="1400" u="sng" baseline="30000" dirty="0">
                <a:latin typeface="Calibri" panose="020F0502020204030204" pitchFamily="34" charset="0"/>
                <a:cs typeface="Calibri" panose="020F0502020204030204" pitchFamily="34" charset="0"/>
              </a:rPr>
              <a:t>2</a:t>
            </a:r>
            <a:r>
              <a:rPr lang="en-US" sz="1400" u="sng"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Captured 41% of known deposits </a:t>
            </a:r>
          </a:p>
          <a:p>
            <a:r>
              <a:rPr lang="en-US" sz="1400" dirty="0">
                <a:latin typeface="Calibri" panose="020F0502020204030204" pitchFamily="34" charset="0"/>
                <a:cs typeface="Calibri" panose="020F0502020204030204" pitchFamily="34" charset="0"/>
              </a:rPr>
              <a:t>but only 27% of intermediate or larger size.</a:t>
            </a:r>
          </a:p>
          <a:p>
            <a:endParaRPr lang="en-US" sz="1400" dirty="0">
              <a:latin typeface="Calibri" panose="020F0502020204030204" pitchFamily="34" charset="0"/>
              <a:cs typeface="Calibri" panose="020F0502020204030204" pitchFamily="34" charset="0"/>
            </a:endParaRPr>
          </a:p>
          <a:p>
            <a:r>
              <a:rPr lang="en-US" sz="1400" u="sng" dirty="0">
                <a:latin typeface="Calibri" panose="020F0502020204030204" pitchFamily="34" charset="0"/>
                <a:cs typeface="Calibri" panose="020F0502020204030204" pitchFamily="34" charset="0"/>
              </a:rPr>
              <a:t>Inflection Point Buffer (8,744 km</a:t>
            </a:r>
            <a:r>
              <a:rPr lang="en-US" sz="1400" u="sng" baseline="30000" dirty="0">
                <a:latin typeface="Calibri" panose="020F0502020204030204" pitchFamily="34" charset="0"/>
                <a:cs typeface="Calibri" panose="020F0502020204030204" pitchFamily="34" charset="0"/>
              </a:rPr>
              <a:t>2</a:t>
            </a:r>
            <a:r>
              <a:rPr lang="en-US" sz="1400" u="sng" dirty="0">
                <a:latin typeface="Calibri" panose="020F0502020204030204" pitchFamily="34" charset="0"/>
                <a:cs typeface="Calibri" panose="020F0502020204030204" pitchFamily="34" charset="0"/>
              </a:rPr>
              <a:t>)</a:t>
            </a:r>
          </a:p>
          <a:p>
            <a:r>
              <a:rPr lang="en-US" sz="1400" dirty="0">
                <a:latin typeface="Calibri" panose="020F0502020204030204" pitchFamily="34" charset="0"/>
                <a:cs typeface="Calibri" panose="020F0502020204030204" pitchFamily="34" charset="0"/>
              </a:rPr>
              <a:t>Captured 67% of the known deposits </a:t>
            </a:r>
          </a:p>
          <a:p>
            <a:r>
              <a:rPr lang="en-US" sz="1400" dirty="0">
                <a:latin typeface="Calibri" panose="020F0502020204030204" pitchFamily="34" charset="0"/>
                <a:cs typeface="Calibri" panose="020F0502020204030204" pitchFamily="34" charset="0"/>
              </a:rPr>
              <a:t>60% of the intermediate and large deposits.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10E3D7-6437-4286-84A0-D9BF38D848A8}"/>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22</a:t>
            </a:fld>
            <a:endParaRPr lang="en-US" dirty="0">
              <a:solidFill>
                <a:schemeClr val="tx1"/>
              </a:solidFill>
            </a:endParaRPr>
          </a:p>
        </p:txBody>
      </p:sp>
      <p:sp>
        <p:nvSpPr>
          <p:cNvPr id="4" name="TextBox 3">
            <a:extLst>
              <a:ext uri="{FF2B5EF4-FFF2-40B4-BE49-F238E27FC236}">
                <a16:creationId xmlns:a16="http://schemas.microsoft.com/office/drawing/2014/main" id="{B1FAF8A0-2F9F-26D5-F230-3B72C39F7797}"/>
              </a:ext>
            </a:extLst>
          </p:cNvPr>
          <p:cNvSpPr txBox="1"/>
          <p:nvPr/>
        </p:nvSpPr>
        <p:spPr>
          <a:xfrm>
            <a:off x="299702" y="4391591"/>
            <a:ext cx="11692871" cy="1754326"/>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Any Plumbing Model</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Needs to take into account the geometry of the crustal scale structures – </a:t>
            </a:r>
            <a:r>
              <a:rPr lang="en-US" b="1" dirty="0" err="1">
                <a:latin typeface="Calibri" panose="020F0502020204030204" pitchFamily="34" charset="0"/>
                <a:cs typeface="Calibri" panose="020F0502020204030204" pitchFamily="34" charset="0"/>
              </a:rPr>
              <a:t>favourable</a:t>
            </a:r>
            <a:r>
              <a:rPr lang="en-US" b="1" dirty="0">
                <a:latin typeface="Calibri" panose="020F0502020204030204" pitchFamily="34" charset="0"/>
                <a:cs typeface="Calibri" panose="020F0502020204030204" pitchFamily="34" charset="0"/>
              </a:rPr>
              <a:t> for fluid flow?</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Needs to account for crustal composition and the level in the crust that the interaction occurs</a:t>
            </a:r>
          </a:p>
          <a:p>
            <a:r>
              <a:rPr lang="en-US" b="1" dirty="0">
                <a:latin typeface="Calibri" panose="020F0502020204030204" pitchFamily="34" charset="0"/>
                <a:cs typeface="Calibri" panose="020F0502020204030204" pitchFamily="34" charset="0"/>
              </a:rPr>
              <a:t>      -   composition has influenced shortening of lower crust by fault imbrication, compared to folding in upper crust 		</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The timing and style of deformation -  intrazonal faults propagated eastwards over time</a:t>
            </a:r>
          </a:p>
          <a:p>
            <a:pPr marL="285750" indent="-28575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1F84FE-45B3-9577-172C-358361E6FE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05184" cy="4336361"/>
          </a:xfrm>
          <a:prstGeom prst="rect">
            <a:avLst/>
          </a:prstGeom>
          <a:ln>
            <a:noFill/>
          </a:ln>
        </p:spPr>
      </p:pic>
      <p:sp>
        <p:nvSpPr>
          <p:cNvPr id="7" name="Freeform 16">
            <a:extLst>
              <a:ext uri="{FF2B5EF4-FFF2-40B4-BE49-F238E27FC236}">
                <a16:creationId xmlns:a16="http://schemas.microsoft.com/office/drawing/2014/main" id="{B73068EE-FF68-D35A-ADE4-36278BE92E03}"/>
              </a:ext>
            </a:extLst>
          </p:cNvPr>
          <p:cNvSpPr>
            <a:spLocks/>
          </p:cNvSpPr>
          <p:nvPr/>
        </p:nvSpPr>
        <p:spPr bwMode="auto">
          <a:xfrm>
            <a:off x="3460025" y="1763791"/>
            <a:ext cx="1693537" cy="611446"/>
          </a:xfrm>
          <a:custGeom>
            <a:avLst/>
            <a:gdLst>
              <a:gd name="T0" fmla="*/ 0 w 1089"/>
              <a:gd name="T1" fmla="*/ 499 h 499"/>
              <a:gd name="T2" fmla="*/ 590 w 1089"/>
              <a:gd name="T3" fmla="*/ 363 h 499"/>
              <a:gd name="T4" fmla="*/ 907 w 1089"/>
              <a:gd name="T5" fmla="*/ 227 h 499"/>
              <a:gd name="T6" fmla="*/ 1043 w 1089"/>
              <a:gd name="T7" fmla="*/ 91 h 499"/>
              <a:gd name="T8" fmla="*/ 1089 w 1089"/>
              <a:gd name="T9" fmla="*/ 0 h 499"/>
              <a:gd name="connsiteX0" fmla="*/ 0 w 10000"/>
              <a:gd name="connsiteY0" fmla="*/ 10000 h 10000"/>
              <a:gd name="connsiteX1" fmla="*/ 5418 w 10000"/>
              <a:gd name="connsiteY1" fmla="*/ 7275 h 10000"/>
              <a:gd name="connsiteX2" fmla="*/ 7857 w 10000"/>
              <a:gd name="connsiteY2" fmla="*/ 3908 h 10000"/>
              <a:gd name="connsiteX3" fmla="*/ 9578 w 10000"/>
              <a:gd name="connsiteY3" fmla="*/ 1824 h 10000"/>
              <a:gd name="connsiteX4" fmla="*/ 10000 w 10000"/>
              <a:gd name="connsiteY4" fmla="*/ 0 h 10000"/>
              <a:gd name="connsiteX0" fmla="*/ 0 w 10000"/>
              <a:gd name="connsiteY0" fmla="*/ 10000 h 10000"/>
              <a:gd name="connsiteX1" fmla="*/ 6126 w 10000"/>
              <a:gd name="connsiteY1" fmla="*/ 7382 h 10000"/>
              <a:gd name="connsiteX2" fmla="*/ 7857 w 10000"/>
              <a:gd name="connsiteY2" fmla="*/ 3908 h 10000"/>
              <a:gd name="connsiteX3" fmla="*/ 9578 w 10000"/>
              <a:gd name="connsiteY3" fmla="*/ 1824 h 10000"/>
              <a:gd name="connsiteX4" fmla="*/ 10000 w 10000"/>
              <a:gd name="connsiteY4" fmla="*/ 0 h 10000"/>
              <a:gd name="connsiteX0" fmla="*/ 0 w 10000"/>
              <a:gd name="connsiteY0" fmla="*/ 10000 h 10000"/>
              <a:gd name="connsiteX1" fmla="*/ 6126 w 10000"/>
              <a:gd name="connsiteY1" fmla="*/ 7382 h 10000"/>
              <a:gd name="connsiteX2" fmla="*/ 9687 w 10000"/>
              <a:gd name="connsiteY2" fmla="*/ 5511 h 10000"/>
              <a:gd name="connsiteX3" fmla="*/ 9578 w 10000"/>
              <a:gd name="connsiteY3" fmla="*/ 1824 h 10000"/>
              <a:gd name="connsiteX4" fmla="*/ 10000 w 10000"/>
              <a:gd name="connsiteY4" fmla="*/ 0 h 10000"/>
              <a:gd name="connsiteX0" fmla="*/ 0 w 11962"/>
              <a:gd name="connsiteY0" fmla="*/ 10000 h 10000"/>
              <a:gd name="connsiteX1" fmla="*/ 6126 w 11962"/>
              <a:gd name="connsiteY1" fmla="*/ 7382 h 10000"/>
              <a:gd name="connsiteX2" fmla="*/ 9687 w 11962"/>
              <a:gd name="connsiteY2" fmla="*/ 5511 h 10000"/>
              <a:gd name="connsiteX3" fmla="*/ 11940 w 11962"/>
              <a:gd name="connsiteY3" fmla="*/ 3000 h 10000"/>
              <a:gd name="connsiteX4" fmla="*/ 10000 w 11962"/>
              <a:gd name="connsiteY4" fmla="*/ 0 h 10000"/>
              <a:gd name="connsiteX0" fmla="*/ 0 w 12834"/>
              <a:gd name="connsiteY0" fmla="*/ 8290 h 8290"/>
              <a:gd name="connsiteX1" fmla="*/ 6126 w 12834"/>
              <a:gd name="connsiteY1" fmla="*/ 5672 h 8290"/>
              <a:gd name="connsiteX2" fmla="*/ 9687 w 12834"/>
              <a:gd name="connsiteY2" fmla="*/ 3801 h 8290"/>
              <a:gd name="connsiteX3" fmla="*/ 11940 w 12834"/>
              <a:gd name="connsiteY3" fmla="*/ 1290 h 8290"/>
              <a:gd name="connsiteX4" fmla="*/ 12834 w 12834"/>
              <a:gd name="connsiteY4" fmla="*/ 0 h 8290"/>
              <a:gd name="connsiteX0" fmla="*/ 0 w 10000"/>
              <a:gd name="connsiteY0" fmla="*/ 10000 h 10000"/>
              <a:gd name="connsiteX1" fmla="*/ 5215 w 10000"/>
              <a:gd name="connsiteY1" fmla="*/ 7273 h 10000"/>
              <a:gd name="connsiteX2" fmla="*/ 7548 w 10000"/>
              <a:gd name="connsiteY2" fmla="*/ 4585 h 10000"/>
              <a:gd name="connsiteX3" fmla="*/ 9303 w 10000"/>
              <a:gd name="connsiteY3" fmla="*/ 1556 h 10000"/>
              <a:gd name="connsiteX4" fmla="*/ 10000 w 10000"/>
              <a:gd name="connsiteY4" fmla="*/ 0 h 10000"/>
              <a:gd name="connsiteX0" fmla="*/ 0 w 10000"/>
              <a:gd name="connsiteY0" fmla="*/ 10000 h 10000"/>
              <a:gd name="connsiteX1" fmla="*/ 5215 w 10000"/>
              <a:gd name="connsiteY1" fmla="*/ 7273 h 10000"/>
              <a:gd name="connsiteX2" fmla="*/ 7798 w 10000"/>
              <a:gd name="connsiteY2" fmla="*/ 4746 h 10000"/>
              <a:gd name="connsiteX3" fmla="*/ 9303 w 10000"/>
              <a:gd name="connsiteY3" fmla="*/ 1556 h 10000"/>
              <a:gd name="connsiteX4" fmla="*/ 10000 w 10000"/>
              <a:gd name="connsiteY4" fmla="*/ 0 h 10000"/>
              <a:gd name="connsiteX0" fmla="*/ 0 w 10000"/>
              <a:gd name="connsiteY0" fmla="*/ 10000 h 10000"/>
              <a:gd name="connsiteX1" fmla="*/ 5215 w 10000"/>
              <a:gd name="connsiteY1" fmla="*/ 7273 h 10000"/>
              <a:gd name="connsiteX2" fmla="*/ 7798 w 10000"/>
              <a:gd name="connsiteY2" fmla="*/ 4746 h 10000"/>
              <a:gd name="connsiteX3" fmla="*/ 9514 w 10000"/>
              <a:gd name="connsiteY3" fmla="*/ 2094 h 10000"/>
              <a:gd name="connsiteX4" fmla="*/ 10000 w 10000"/>
              <a:gd name="connsiteY4" fmla="*/ 0 h 10000"/>
              <a:gd name="connsiteX0" fmla="*/ 0 w 9904"/>
              <a:gd name="connsiteY0" fmla="*/ 9892 h 9892"/>
              <a:gd name="connsiteX1" fmla="*/ 5215 w 9904"/>
              <a:gd name="connsiteY1" fmla="*/ 7165 h 9892"/>
              <a:gd name="connsiteX2" fmla="*/ 7798 w 9904"/>
              <a:gd name="connsiteY2" fmla="*/ 4638 h 9892"/>
              <a:gd name="connsiteX3" fmla="*/ 9514 w 9904"/>
              <a:gd name="connsiteY3" fmla="*/ 1986 h 9892"/>
              <a:gd name="connsiteX4" fmla="*/ 9904 w 9904"/>
              <a:gd name="connsiteY4" fmla="*/ 0 h 9892"/>
              <a:gd name="connsiteX0" fmla="*/ 0 w 8003"/>
              <a:gd name="connsiteY0" fmla="*/ 8204 h 8204"/>
              <a:gd name="connsiteX1" fmla="*/ 3269 w 8003"/>
              <a:gd name="connsiteY1" fmla="*/ 7243 h 8204"/>
              <a:gd name="connsiteX2" fmla="*/ 5877 w 8003"/>
              <a:gd name="connsiteY2" fmla="*/ 4689 h 8204"/>
              <a:gd name="connsiteX3" fmla="*/ 7609 w 8003"/>
              <a:gd name="connsiteY3" fmla="*/ 2008 h 8204"/>
              <a:gd name="connsiteX4" fmla="*/ 8003 w 8003"/>
              <a:gd name="connsiteY4" fmla="*/ 0 h 8204"/>
              <a:gd name="connsiteX0" fmla="*/ 0 w 10000"/>
              <a:gd name="connsiteY0" fmla="*/ 10000 h 10000"/>
              <a:gd name="connsiteX1" fmla="*/ 4085 w 10000"/>
              <a:gd name="connsiteY1" fmla="*/ 8829 h 10000"/>
              <a:gd name="connsiteX2" fmla="*/ 7343 w 10000"/>
              <a:gd name="connsiteY2" fmla="*/ 5716 h 10000"/>
              <a:gd name="connsiteX3" fmla="*/ 9508 w 10000"/>
              <a:gd name="connsiteY3" fmla="*/ 2448 h 10000"/>
              <a:gd name="connsiteX4" fmla="*/ 10000 w 10000"/>
              <a:gd name="connsiteY4" fmla="*/ 0 h 10000"/>
              <a:gd name="connsiteX0" fmla="*/ 0 w 9782"/>
              <a:gd name="connsiteY0" fmla="*/ 9668 h 9668"/>
              <a:gd name="connsiteX1" fmla="*/ 3867 w 9782"/>
              <a:gd name="connsiteY1" fmla="*/ 8829 h 9668"/>
              <a:gd name="connsiteX2" fmla="*/ 7125 w 9782"/>
              <a:gd name="connsiteY2" fmla="*/ 5716 h 9668"/>
              <a:gd name="connsiteX3" fmla="*/ 9290 w 9782"/>
              <a:gd name="connsiteY3" fmla="*/ 2448 h 9668"/>
              <a:gd name="connsiteX4" fmla="*/ 9782 w 9782"/>
              <a:gd name="connsiteY4" fmla="*/ 0 h 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2" h="9668">
                <a:moveTo>
                  <a:pt x="0" y="9668"/>
                </a:moveTo>
                <a:cubicBezTo>
                  <a:pt x="2195" y="9160"/>
                  <a:pt x="2680" y="9488"/>
                  <a:pt x="3867" y="8829"/>
                </a:cubicBezTo>
                <a:cubicBezTo>
                  <a:pt x="5055" y="8170"/>
                  <a:pt x="6222" y="6778"/>
                  <a:pt x="7125" y="5716"/>
                </a:cubicBezTo>
                <a:cubicBezTo>
                  <a:pt x="8029" y="4651"/>
                  <a:pt x="9019" y="3579"/>
                  <a:pt x="9290" y="2448"/>
                </a:cubicBezTo>
                <a:cubicBezTo>
                  <a:pt x="9561" y="1315"/>
                  <a:pt x="9710" y="447"/>
                  <a:pt x="978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8">
            <a:extLst>
              <a:ext uri="{FF2B5EF4-FFF2-40B4-BE49-F238E27FC236}">
                <a16:creationId xmlns:a16="http://schemas.microsoft.com/office/drawing/2014/main" id="{039B2FBC-0200-15BC-0AAC-7B4DEC304879}"/>
              </a:ext>
            </a:extLst>
          </p:cNvPr>
          <p:cNvSpPr>
            <a:spLocks noChangeAspect="1"/>
          </p:cNvSpPr>
          <p:nvPr/>
        </p:nvSpPr>
        <p:spPr bwMode="auto">
          <a:xfrm>
            <a:off x="3563316" y="1763791"/>
            <a:ext cx="2502531" cy="1221742"/>
          </a:xfrm>
          <a:custGeom>
            <a:avLst/>
            <a:gdLst>
              <a:gd name="T0" fmla="*/ 0 w 1587"/>
              <a:gd name="T1" fmla="*/ 635 h 635"/>
              <a:gd name="T2" fmla="*/ 499 w 1587"/>
              <a:gd name="T3" fmla="*/ 499 h 635"/>
              <a:gd name="T4" fmla="*/ 907 w 1587"/>
              <a:gd name="T5" fmla="*/ 408 h 635"/>
              <a:gd name="T6" fmla="*/ 1225 w 1587"/>
              <a:gd name="T7" fmla="*/ 272 h 635"/>
              <a:gd name="T8" fmla="*/ 1497 w 1587"/>
              <a:gd name="T9" fmla="*/ 136 h 635"/>
              <a:gd name="T10" fmla="*/ 1587 w 1587"/>
              <a:gd name="T11" fmla="*/ 0 h 635"/>
              <a:gd name="connsiteX0" fmla="*/ 0 w 10000"/>
              <a:gd name="connsiteY0" fmla="*/ 10000 h 10000"/>
              <a:gd name="connsiteX1" fmla="*/ 3144 w 10000"/>
              <a:gd name="connsiteY1" fmla="*/ 7858 h 10000"/>
              <a:gd name="connsiteX2" fmla="*/ 5715 w 10000"/>
              <a:gd name="connsiteY2" fmla="*/ 6425 h 10000"/>
              <a:gd name="connsiteX3" fmla="*/ 7870 w 10000"/>
              <a:gd name="connsiteY3" fmla="*/ 4493 h 10000"/>
              <a:gd name="connsiteX4" fmla="*/ 9433 w 10000"/>
              <a:gd name="connsiteY4" fmla="*/ 2142 h 10000"/>
              <a:gd name="connsiteX5" fmla="*/ 10000 w 10000"/>
              <a:gd name="connsiteY5" fmla="*/ 0 h 10000"/>
              <a:gd name="connsiteX0" fmla="*/ 0 w 10000"/>
              <a:gd name="connsiteY0" fmla="*/ 10000 h 10000"/>
              <a:gd name="connsiteX1" fmla="*/ 3211 w 10000"/>
              <a:gd name="connsiteY1" fmla="*/ 8529 h 10000"/>
              <a:gd name="connsiteX2" fmla="*/ 5715 w 10000"/>
              <a:gd name="connsiteY2" fmla="*/ 6425 h 10000"/>
              <a:gd name="connsiteX3" fmla="*/ 7870 w 10000"/>
              <a:gd name="connsiteY3" fmla="*/ 4493 h 10000"/>
              <a:gd name="connsiteX4" fmla="*/ 9433 w 10000"/>
              <a:gd name="connsiteY4" fmla="*/ 2142 h 10000"/>
              <a:gd name="connsiteX5" fmla="*/ 10000 w 10000"/>
              <a:gd name="connsiteY5" fmla="*/ 0 h 10000"/>
              <a:gd name="connsiteX0" fmla="*/ 0 w 10000"/>
              <a:gd name="connsiteY0" fmla="*/ 10000 h 10000"/>
              <a:gd name="connsiteX1" fmla="*/ 3513 w 10000"/>
              <a:gd name="connsiteY1" fmla="*/ 9410 h 10000"/>
              <a:gd name="connsiteX2" fmla="*/ 5715 w 10000"/>
              <a:gd name="connsiteY2" fmla="*/ 6425 h 10000"/>
              <a:gd name="connsiteX3" fmla="*/ 7870 w 10000"/>
              <a:gd name="connsiteY3" fmla="*/ 4493 h 10000"/>
              <a:gd name="connsiteX4" fmla="*/ 9433 w 10000"/>
              <a:gd name="connsiteY4" fmla="*/ 2142 h 10000"/>
              <a:gd name="connsiteX5" fmla="*/ 10000 w 10000"/>
              <a:gd name="connsiteY5" fmla="*/ 0 h 10000"/>
              <a:gd name="connsiteX0" fmla="*/ 0 w 10000"/>
              <a:gd name="connsiteY0" fmla="*/ 10000 h 10000"/>
              <a:gd name="connsiteX1" fmla="*/ 3513 w 10000"/>
              <a:gd name="connsiteY1" fmla="*/ 9410 h 10000"/>
              <a:gd name="connsiteX2" fmla="*/ 5950 w 10000"/>
              <a:gd name="connsiteY2" fmla="*/ 6635 h 10000"/>
              <a:gd name="connsiteX3" fmla="*/ 7870 w 10000"/>
              <a:gd name="connsiteY3" fmla="*/ 4493 h 10000"/>
              <a:gd name="connsiteX4" fmla="*/ 9433 w 10000"/>
              <a:gd name="connsiteY4" fmla="*/ 2142 h 10000"/>
              <a:gd name="connsiteX5" fmla="*/ 10000 w 10000"/>
              <a:gd name="connsiteY5" fmla="*/ 0 h 10000"/>
              <a:gd name="connsiteX0" fmla="*/ 0 w 10000"/>
              <a:gd name="connsiteY0" fmla="*/ 12224 h 12224"/>
              <a:gd name="connsiteX1" fmla="*/ 3513 w 10000"/>
              <a:gd name="connsiteY1" fmla="*/ 9410 h 12224"/>
              <a:gd name="connsiteX2" fmla="*/ 5950 w 10000"/>
              <a:gd name="connsiteY2" fmla="*/ 6635 h 12224"/>
              <a:gd name="connsiteX3" fmla="*/ 7870 w 10000"/>
              <a:gd name="connsiteY3" fmla="*/ 4493 h 12224"/>
              <a:gd name="connsiteX4" fmla="*/ 9433 w 10000"/>
              <a:gd name="connsiteY4" fmla="*/ 2142 h 12224"/>
              <a:gd name="connsiteX5" fmla="*/ 10000 w 10000"/>
              <a:gd name="connsiteY5" fmla="*/ 0 h 1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2224">
                <a:moveTo>
                  <a:pt x="0" y="12224"/>
                </a:moveTo>
                <a:cubicBezTo>
                  <a:pt x="1096" y="11452"/>
                  <a:pt x="2521" y="10341"/>
                  <a:pt x="3513" y="9410"/>
                </a:cubicBezTo>
                <a:cubicBezTo>
                  <a:pt x="4505" y="8479"/>
                  <a:pt x="5224" y="7455"/>
                  <a:pt x="5950" y="6635"/>
                </a:cubicBezTo>
                <a:cubicBezTo>
                  <a:pt x="6676" y="5816"/>
                  <a:pt x="7290" y="5242"/>
                  <a:pt x="7870" y="4493"/>
                </a:cubicBezTo>
                <a:cubicBezTo>
                  <a:pt x="8451" y="3744"/>
                  <a:pt x="9055" y="2850"/>
                  <a:pt x="9433" y="2142"/>
                </a:cubicBezTo>
                <a:cubicBezTo>
                  <a:pt x="9811" y="1433"/>
                  <a:pt x="9905" y="362"/>
                  <a:pt x="10000"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9">
            <a:extLst>
              <a:ext uri="{FF2B5EF4-FFF2-40B4-BE49-F238E27FC236}">
                <a16:creationId xmlns:a16="http://schemas.microsoft.com/office/drawing/2014/main" id="{3B1D244B-7908-5BE0-3E6C-65A4122D94E9}"/>
              </a:ext>
            </a:extLst>
          </p:cNvPr>
          <p:cNvSpPr>
            <a:spLocks noChangeAspect="1"/>
          </p:cNvSpPr>
          <p:nvPr/>
        </p:nvSpPr>
        <p:spPr bwMode="auto">
          <a:xfrm>
            <a:off x="4765369" y="1760170"/>
            <a:ext cx="1467641" cy="803984"/>
          </a:xfrm>
          <a:custGeom>
            <a:avLst/>
            <a:gdLst>
              <a:gd name="T0" fmla="*/ 0 w 1572"/>
              <a:gd name="T1" fmla="*/ 726 h 726"/>
              <a:gd name="T2" fmla="*/ 454 w 1572"/>
              <a:gd name="T3" fmla="*/ 590 h 726"/>
              <a:gd name="T4" fmla="*/ 862 w 1572"/>
              <a:gd name="T5" fmla="*/ 408 h 726"/>
              <a:gd name="T6" fmla="*/ 1361 w 1572"/>
              <a:gd name="T7" fmla="*/ 318 h 726"/>
              <a:gd name="T8" fmla="*/ 1542 w 1572"/>
              <a:gd name="T9" fmla="*/ 91 h 726"/>
              <a:gd name="T10" fmla="*/ 1542 w 1572"/>
              <a:gd name="T11" fmla="*/ 0 h 726"/>
              <a:gd name="connsiteX0" fmla="*/ 0 w 9893"/>
              <a:gd name="connsiteY0" fmla="*/ 10000 h 10000"/>
              <a:gd name="connsiteX1" fmla="*/ 2888 w 9893"/>
              <a:gd name="connsiteY1" fmla="*/ 8127 h 10000"/>
              <a:gd name="connsiteX2" fmla="*/ 5549 w 9893"/>
              <a:gd name="connsiteY2" fmla="*/ 5908 h 10000"/>
              <a:gd name="connsiteX3" fmla="*/ 8658 w 9893"/>
              <a:gd name="connsiteY3" fmla="*/ 4380 h 10000"/>
              <a:gd name="connsiteX4" fmla="*/ 9809 w 9893"/>
              <a:gd name="connsiteY4" fmla="*/ 1253 h 10000"/>
              <a:gd name="connsiteX5" fmla="*/ 9809 w 9893"/>
              <a:gd name="connsiteY5" fmla="*/ 0 h 10000"/>
              <a:gd name="connsiteX0" fmla="*/ 0 w 10047"/>
              <a:gd name="connsiteY0" fmla="*/ 9892 h 9892"/>
              <a:gd name="connsiteX1" fmla="*/ 2919 w 10047"/>
              <a:gd name="connsiteY1" fmla="*/ 8019 h 9892"/>
              <a:gd name="connsiteX2" fmla="*/ 5609 w 10047"/>
              <a:gd name="connsiteY2" fmla="*/ 5800 h 9892"/>
              <a:gd name="connsiteX3" fmla="*/ 8752 w 10047"/>
              <a:gd name="connsiteY3" fmla="*/ 4272 h 9892"/>
              <a:gd name="connsiteX4" fmla="*/ 9915 w 10047"/>
              <a:gd name="connsiteY4" fmla="*/ 1145 h 9892"/>
              <a:gd name="connsiteX5" fmla="*/ 10033 w 10047"/>
              <a:gd name="connsiteY5" fmla="*/ 0 h 9892"/>
              <a:gd name="connsiteX0" fmla="*/ 0 w 10000"/>
              <a:gd name="connsiteY0" fmla="*/ 10000 h 10000"/>
              <a:gd name="connsiteX1" fmla="*/ 2905 w 10000"/>
              <a:gd name="connsiteY1" fmla="*/ 8107 h 10000"/>
              <a:gd name="connsiteX2" fmla="*/ 6971 w 10000"/>
              <a:gd name="connsiteY2" fmla="*/ 5171 h 10000"/>
              <a:gd name="connsiteX3" fmla="*/ 8711 w 10000"/>
              <a:gd name="connsiteY3" fmla="*/ 4319 h 10000"/>
              <a:gd name="connsiteX4" fmla="*/ 9869 w 10000"/>
              <a:gd name="connsiteY4" fmla="*/ 1158 h 10000"/>
              <a:gd name="connsiteX5" fmla="*/ 9986 w 10000"/>
              <a:gd name="connsiteY5" fmla="*/ 0 h 10000"/>
              <a:gd name="connsiteX0" fmla="*/ 0 w 10000"/>
              <a:gd name="connsiteY0" fmla="*/ 10000 h 10000"/>
              <a:gd name="connsiteX1" fmla="*/ 5397 w 10000"/>
              <a:gd name="connsiteY1" fmla="*/ 6068 h 10000"/>
              <a:gd name="connsiteX2" fmla="*/ 6971 w 10000"/>
              <a:gd name="connsiteY2" fmla="*/ 5171 h 10000"/>
              <a:gd name="connsiteX3" fmla="*/ 8711 w 10000"/>
              <a:gd name="connsiteY3" fmla="*/ 4319 h 10000"/>
              <a:gd name="connsiteX4" fmla="*/ 9869 w 10000"/>
              <a:gd name="connsiteY4" fmla="*/ 1158 h 10000"/>
              <a:gd name="connsiteX5" fmla="*/ 9986 w 10000"/>
              <a:gd name="connsiteY5" fmla="*/ 0 h 10000"/>
              <a:gd name="connsiteX0" fmla="*/ 0 w 5852"/>
              <a:gd name="connsiteY0" fmla="*/ 6978 h 6978"/>
              <a:gd name="connsiteX1" fmla="*/ 1249 w 5852"/>
              <a:gd name="connsiteY1" fmla="*/ 6068 h 6978"/>
              <a:gd name="connsiteX2" fmla="*/ 2823 w 5852"/>
              <a:gd name="connsiteY2" fmla="*/ 5171 h 6978"/>
              <a:gd name="connsiteX3" fmla="*/ 4563 w 5852"/>
              <a:gd name="connsiteY3" fmla="*/ 4319 h 6978"/>
              <a:gd name="connsiteX4" fmla="*/ 5721 w 5852"/>
              <a:gd name="connsiteY4" fmla="*/ 1158 h 6978"/>
              <a:gd name="connsiteX5" fmla="*/ 5838 w 5852"/>
              <a:gd name="connsiteY5" fmla="*/ 0 h 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2" h="6978">
                <a:moveTo>
                  <a:pt x="0" y="6978"/>
                </a:moveTo>
                <a:cubicBezTo>
                  <a:pt x="992" y="6393"/>
                  <a:pt x="779" y="6369"/>
                  <a:pt x="1249" y="6068"/>
                </a:cubicBezTo>
                <a:cubicBezTo>
                  <a:pt x="1720" y="5767"/>
                  <a:pt x="2271" y="5462"/>
                  <a:pt x="2823" y="5171"/>
                </a:cubicBezTo>
                <a:cubicBezTo>
                  <a:pt x="3375" y="4880"/>
                  <a:pt x="4080" y="4988"/>
                  <a:pt x="4563" y="4319"/>
                </a:cubicBezTo>
                <a:cubicBezTo>
                  <a:pt x="5046" y="3650"/>
                  <a:pt x="5529" y="1895"/>
                  <a:pt x="5721" y="1158"/>
                </a:cubicBezTo>
                <a:cubicBezTo>
                  <a:pt x="5913" y="420"/>
                  <a:pt x="5838" y="209"/>
                  <a:pt x="5838"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21">
            <a:extLst>
              <a:ext uri="{FF2B5EF4-FFF2-40B4-BE49-F238E27FC236}">
                <a16:creationId xmlns:a16="http://schemas.microsoft.com/office/drawing/2014/main" id="{3D2B99C3-96F0-F8C6-6373-B5ACC5B247F6}"/>
              </a:ext>
            </a:extLst>
          </p:cNvPr>
          <p:cNvSpPr>
            <a:spLocks noChangeAspect="1"/>
          </p:cNvSpPr>
          <p:nvPr/>
        </p:nvSpPr>
        <p:spPr bwMode="auto">
          <a:xfrm>
            <a:off x="5446318" y="1772025"/>
            <a:ext cx="2123537" cy="739619"/>
          </a:xfrm>
          <a:custGeom>
            <a:avLst/>
            <a:gdLst>
              <a:gd name="T0" fmla="*/ 0 w 1100"/>
              <a:gd name="T1" fmla="*/ 327 h 327"/>
              <a:gd name="T2" fmla="*/ 797 w 1100"/>
              <a:gd name="T3" fmla="*/ 236 h 327"/>
              <a:gd name="T4" fmla="*/ 966 w 1100"/>
              <a:gd name="T5" fmla="*/ 203 h 327"/>
              <a:gd name="T6" fmla="*/ 1067 w 1100"/>
              <a:gd name="T7" fmla="*/ 102 h 327"/>
              <a:gd name="T8" fmla="*/ 1100 w 1100"/>
              <a:gd name="T9" fmla="*/ 0 h 327"/>
              <a:gd name="connsiteX0" fmla="*/ 0 w 7475"/>
              <a:gd name="connsiteY0" fmla="*/ 8758 h 8758"/>
              <a:gd name="connsiteX1" fmla="*/ 4720 w 7475"/>
              <a:gd name="connsiteY1" fmla="*/ 7217 h 8758"/>
              <a:gd name="connsiteX2" fmla="*/ 6257 w 7475"/>
              <a:gd name="connsiteY2" fmla="*/ 6208 h 8758"/>
              <a:gd name="connsiteX3" fmla="*/ 7175 w 7475"/>
              <a:gd name="connsiteY3" fmla="*/ 3119 h 8758"/>
              <a:gd name="connsiteX4" fmla="*/ 7475 w 7475"/>
              <a:gd name="connsiteY4" fmla="*/ 0 h 8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5" h="8758">
                <a:moveTo>
                  <a:pt x="0" y="8758"/>
                </a:moveTo>
                <a:cubicBezTo>
                  <a:pt x="1200" y="8299"/>
                  <a:pt x="3677" y="7642"/>
                  <a:pt x="4720" y="7217"/>
                </a:cubicBezTo>
                <a:cubicBezTo>
                  <a:pt x="5763" y="6792"/>
                  <a:pt x="5848" y="6881"/>
                  <a:pt x="6257" y="6208"/>
                </a:cubicBezTo>
                <a:cubicBezTo>
                  <a:pt x="6657" y="5535"/>
                  <a:pt x="6966" y="4128"/>
                  <a:pt x="7175" y="3119"/>
                </a:cubicBezTo>
                <a:cubicBezTo>
                  <a:pt x="7375" y="2080"/>
                  <a:pt x="7430" y="673"/>
                  <a:pt x="747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22">
            <a:extLst>
              <a:ext uri="{FF2B5EF4-FFF2-40B4-BE49-F238E27FC236}">
                <a16:creationId xmlns:a16="http://schemas.microsoft.com/office/drawing/2014/main" id="{ED5306B9-40C5-843D-458E-9AE5DF8B6ED7}"/>
              </a:ext>
            </a:extLst>
          </p:cNvPr>
          <p:cNvSpPr>
            <a:spLocks noChangeAspect="1"/>
          </p:cNvSpPr>
          <p:nvPr/>
        </p:nvSpPr>
        <p:spPr bwMode="auto">
          <a:xfrm>
            <a:off x="4248356" y="1760170"/>
            <a:ext cx="3717488" cy="1491411"/>
          </a:xfrm>
          <a:custGeom>
            <a:avLst/>
            <a:gdLst>
              <a:gd name="T0" fmla="*/ 0 w 2132"/>
              <a:gd name="T1" fmla="*/ 862 h 862"/>
              <a:gd name="T2" fmla="*/ 726 w 2132"/>
              <a:gd name="T3" fmla="*/ 635 h 862"/>
              <a:gd name="T4" fmla="*/ 1316 w 2132"/>
              <a:gd name="T5" fmla="*/ 545 h 862"/>
              <a:gd name="T6" fmla="*/ 1679 w 2132"/>
              <a:gd name="T7" fmla="*/ 454 h 862"/>
              <a:gd name="T8" fmla="*/ 1996 w 2132"/>
              <a:gd name="T9" fmla="*/ 273 h 862"/>
              <a:gd name="T10" fmla="*/ 2087 w 2132"/>
              <a:gd name="T11" fmla="*/ 91 h 862"/>
              <a:gd name="T12" fmla="*/ 2132 w 2132"/>
              <a:gd name="T13" fmla="*/ 0 h 862"/>
              <a:gd name="connsiteX0" fmla="*/ 0 w 10000"/>
              <a:gd name="connsiteY0" fmla="*/ 10000 h 10000"/>
              <a:gd name="connsiteX1" fmla="*/ 3405 w 10000"/>
              <a:gd name="connsiteY1" fmla="*/ 7367 h 10000"/>
              <a:gd name="connsiteX2" fmla="*/ 6173 w 10000"/>
              <a:gd name="connsiteY2" fmla="*/ 6323 h 10000"/>
              <a:gd name="connsiteX3" fmla="*/ 7875 w 10000"/>
              <a:gd name="connsiteY3" fmla="*/ 5267 h 10000"/>
              <a:gd name="connsiteX4" fmla="*/ 9016 w 10000"/>
              <a:gd name="connsiteY4" fmla="*/ 4205 h 10000"/>
              <a:gd name="connsiteX5" fmla="*/ 9789 w 10000"/>
              <a:gd name="connsiteY5" fmla="*/ 1056 h 10000"/>
              <a:gd name="connsiteX6" fmla="*/ 10000 w 10000"/>
              <a:gd name="connsiteY6" fmla="*/ 0 h 10000"/>
              <a:gd name="connsiteX0" fmla="*/ 0 w 10000"/>
              <a:gd name="connsiteY0" fmla="*/ 10000 h 10000"/>
              <a:gd name="connsiteX1" fmla="*/ 3405 w 10000"/>
              <a:gd name="connsiteY1" fmla="*/ 7367 h 10000"/>
              <a:gd name="connsiteX2" fmla="*/ 6605 w 10000"/>
              <a:gd name="connsiteY2" fmla="*/ 6659 h 10000"/>
              <a:gd name="connsiteX3" fmla="*/ 7875 w 10000"/>
              <a:gd name="connsiteY3" fmla="*/ 5267 h 10000"/>
              <a:gd name="connsiteX4" fmla="*/ 9016 w 10000"/>
              <a:gd name="connsiteY4" fmla="*/ 4205 h 10000"/>
              <a:gd name="connsiteX5" fmla="*/ 9789 w 10000"/>
              <a:gd name="connsiteY5" fmla="*/ 1056 h 10000"/>
              <a:gd name="connsiteX6" fmla="*/ 10000 w 10000"/>
              <a:gd name="connsiteY6" fmla="*/ 0 h 10000"/>
              <a:gd name="connsiteX0" fmla="*/ 0 w 10000"/>
              <a:gd name="connsiteY0" fmla="*/ 10000 h 10000"/>
              <a:gd name="connsiteX1" fmla="*/ 3405 w 10000"/>
              <a:gd name="connsiteY1" fmla="*/ 7367 h 10000"/>
              <a:gd name="connsiteX2" fmla="*/ 6605 w 10000"/>
              <a:gd name="connsiteY2" fmla="*/ 6659 h 10000"/>
              <a:gd name="connsiteX3" fmla="*/ 7949 w 10000"/>
              <a:gd name="connsiteY3" fmla="*/ 5359 h 10000"/>
              <a:gd name="connsiteX4" fmla="*/ 9016 w 10000"/>
              <a:gd name="connsiteY4" fmla="*/ 4205 h 10000"/>
              <a:gd name="connsiteX5" fmla="*/ 9789 w 10000"/>
              <a:gd name="connsiteY5" fmla="*/ 1056 h 10000"/>
              <a:gd name="connsiteX6" fmla="*/ 10000 w 10000"/>
              <a:gd name="connsiteY6" fmla="*/ 0 h 10000"/>
              <a:gd name="connsiteX0" fmla="*/ 0 w 10000"/>
              <a:gd name="connsiteY0" fmla="*/ 10000 h 10000"/>
              <a:gd name="connsiteX1" fmla="*/ 3454 w 10000"/>
              <a:gd name="connsiteY1" fmla="*/ 8069 h 10000"/>
              <a:gd name="connsiteX2" fmla="*/ 6605 w 10000"/>
              <a:gd name="connsiteY2" fmla="*/ 6659 h 10000"/>
              <a:gd name="connsiteX3" fmla="*/ 7949 w 10000"/>
              <a:gd name="connsiteY3" fmla="*/ 5359 h 10000"/>
              <a:gd name="connsiteX4" fmla="*/ 9016 w 10000"/>
              <a:gd name="connsiteY4" fmla="*/ 4205 h 10000"/>
              <a:gd name="connsiteX5" fmla="*/ 9789 w 10000"/>
              <a:gd name="connsiteY5" fmla="*/ 1056 h 10000"/>
              <a:gd name="connsiteX6" fmla="*/ 10000 w 10000"/>
              <a:gd name="connsiteY6" fmla="*/ 0 h 10000"/>
              <a:gd name="connsiteX0" fmla="*/ 0 w 10000"/>
              <a:gd name="connsiteY0" fmla="*/ 10000 h 10000"/>
              <a:gd name="connsiteX1" fmla="*/ 3454 w 10000"/>
              <a:gd name="connsiteY1" fmla="*/ 8069 h 10000"/>
              <a:gd name="connsiteX2" fmla="*/ 6605 w 10000"/>
              <a:gd name="connsiteY2" fmla="*/ 6659 h 10000"/>
              <a:gd name="connsiteX3" fmla="*/ 7949 w 10000"/>
              <a:gd name="connsiteY3" fmla="*/ 5359 h 10000"/>
              <a:gd name="connsiteX4" fmla="*/ 9016 w 10000"/>
              <a:gd name="connsiteY4" fmla="*/ 4205 h 10000"/>
              <a:gd name="connsiteX5" fmla="*/ 9789 w 10000"/>
              <a:gd name="connsiteY5" fmla="*/ 1056 h 10000"/>
              <a:gd name="connsiteX6" fmla="*/ 10000 w 10000"/>
              <a:gd name="connsiteY6" fmla="*/ 0 h 10000"/>
              <a:gd name="connsiteX0" fmla="*/ 0 w 10938"/>
              <a:gd name="connsiteY0" fmla="*/ 10855 h 10855"/>
              <a:gd name="connsiteX1" fmla="*/ 4392 w 10938"/>
              <a:gd name="connsiteY1" fmla="*/ 8069 h 10855"/>
              <a:gd name="connsiteX2" fmla="*/ 7543 w 10938"/>
              <a:gd name="connsiteY2" fmla="*/ 6659 h 10855"/>
              <a:gd name="connsiteX3" fmla="*/ 8887 w 10938"/>
              <a:gd name="connsiteY3" fmla="*/ 5359 h 10855"/>
              <a:gd name="connsiteX4" fmla="*/ 9954 w 10938"/>
              <a:gd name="connsiteY4" fmla="*/ 4205 h 10855"/>
              <a:gd name="connsiteX5" fmla="*/ 10727 w 10938"/>
              <a:gd name="connsiteY5" fmla="*/ 1056 h 10855"/>
              <a:gd name="connsiteX6" fmla="*/ 10938 w 10938"/>
              <a:gd name="connsiteY6" fmla="*/ 0 h 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8" h="10855">
                <a:moveTo>
                  <a:pt x="0" y="10855"/>
                </a:moveTo>
                <a:cubicBezTo>
                  <a:pt x="1187" y="9846"/>
                  <a:pt x="3135" y="8768"/>
                  <a:pt x="4392" y="8069"/>
                </a:cubicBezTo>
                <a:cubicBezTo>
                  <a:pt x="5649" y="7370"/>
                  <a:pt x="6794" y="7111"/>
                  <a:pt x="7543" y="6659"/>
                </a:cubicBezTo>
                <a:cubicBezTo>
                  <a:pt x="8292" y="6207"/>
                  <a:pt x="8485" y="5768"/>
                  <a:pt x="8887" y="5359"/>
                </a:cubicBezTo>
                <a:cubicBezTo>
                  <a:pt x="9289" y="4950"/>
                  <a:pt x="9647" y="4922"/>
                  <a:pt x="9954" y="4205"/>
                </a:cubicBezTo>
                <a:cubicBezTo>
                  <a:pt x="10261" y="3488"/>
                  <a:pt x="10619" y="1589"/>
                  <a:pt x="10727" y="1056"/>
                </a:cubicBezTo>
                <a:cubicBezTo>
                  <a:pt x="10835" y="522"/>
                  <a:pt x="10886" y="255"/>
                  <a:pt x="10938"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21">
            <a:extLst>
              <a:ext uri="{FF2B5EF4-FFF2-40B4-BE49-F238E27FC236}">
                <a16:creationId xmlns:a16="http://schemas.microsoft.com/office/drawing/2014/main" id="{81986718-9580-61D6-6AF2-8563580156A3}"/>
              </a:ext>
            </a:extLst>
          </p:cNvPr>
          <p:cNvSpPr>
            <a:spLocks noChangeAspect="1"/>
          </p:cNvSpPr>
          <p:nvPr/>
        </p:nvSpPr>
        <p:spPr bwMode="auto">
          <a:xfrm>
            <a:off x="4289391" y="1751750"/>
            <a:ext cx="2701029" cy="1027398"/>
          </a:xfrm>
          <a:custGeom>
            <a:avLst/>
            <a:gdLst>
              <a:gd name="T0" fmla="*/ 0 w 1100"/>
              <a:gd name="T1" fmla="*/ 327 h 327"/>
              <a:gd name="T2" fmla="*/ 797 w 1100"/>
              <a:gd name="T3" fmla="*/ 236 h 327"/>
              <a:gd name="T4" fmla="*/ 966 w 1100"/>
              <a:gd name="T5" fmla="*/ 203 h 327"/>
              <a:gd name="T6" fmla="*/ 1067 w 1100"/>
              <a:gd name="T7" fmla="*/ 102 h 327"/>
              <a:gd name="T8" fmla="*/ 1100 w 1100"/>
              <a:gd name="T9" fmla="*/ 0 h 327"/>
              <a:gd name="connsiteX0" fmla="*/ 0 w 5861"/>
              <a:gd name="connsiteY0" fmla="*/ 8490 h 8490"/>
              <a:gd name="connsiteX1" fmla="*/ 3106 w 5861"/>
              <a:gd name="connsiteY1" fmla="*/ 7217 h 8490"/>
              <a:gd name="connsiteX2" fmla="*/ 4643 w 5861"/>
              <a:gd name="connsiteY2" fmla="*/ 6208 h 8490"/>
              <a:gd name="connsiteX3" fmla="*/ 5561 w 5861"/>
              <a:gd name="connsiteY3" fmla="*/ 3119 h 8490"/>
              <a:gd name="connsiteX4" fmla="*/ 5861 w 5861"/>
              <a:gd name="connsiteY4" fmla="*/ 0 h 8490"/>
              <a:gd name="connsiteX0" fmla="*/ 0 w 11285"/>
              <a:gd name="connsiteY0" fmla="*/ 9942 h 9942"/>
              <a:gd name="connsiteX1" fmla="*/ 5299 w 11285"/>
              <a:gd name="connsiteY1" fmla="*/ 8443 h 9942"/>
              <a:gd name="connsiteX2" fmla="*/ 7922 w 11285"/>
              <a:gd name="connsiteY2" fmla="*/ 7254 h 9942"/>
              <a:gd name="connsiteX3" fmla="*/ 9488 w 11285"/>
              <a:gd name="connsiteY3" fmla="*/ 3616 h 9942"/>
              <a:gd name="connsiteX4" fmla="*/ 11285 w 11285"/>
              <a:gd name="connsiteY4" fmla="*/ 0 h 9942"/>
              <a:gd name="connsiteX0" fmla="*/ 0 w 10000"/>
              <a:gd name="connsiteY0" fmla="*/ 10000 h 10000"/>
              <a:gd name="connsiteX1" fmla="*/ 4696 w 10000"/>
              <a:gd name="connsiteY1" fmla="*/ 8492 h 10000"/>
              <a:gd name="connsiteX2" fmla="*/ 7020 w 10000"/>
              <a:gd name="connsiteY2" fmla="*/ 7296 h 10000"/>
              <a:gd name="connsiteX3" fmla="*/ 9122 w 10000"/>
              <a:gd name="connsiteY3" fmla="*/ 3931 h 10000"/>
              <a:gd name="connsiteX4" fmla="*/ 10000 w 10000"/>
              <a:gd name="connsiteY4" fmla="*/ 0 h 10000"/>
              <a:gd name="connsiteX0" fmla="*/ 0 w 10000"/>
              <a:gd name="connsiteY0" fmla="*/ 10000 h 10000"/>
              <a:gd name="connsiteX1" fmla="*/ 4696 w 10000"/>
              <a:gd name="connsiteY1" fmla="*/ 8492 h 10000"/>
              <a:gd name="connsiteX2" fmla="*/ 8136 w 10000"/>
              <a:gd name="connsiteY2" fmla="*/ 6943 h 10000"/>
              <a:gd name="connsiteX3" fmla="*/ 9122 w 10000"/>
              <a:gd name="connsiteY3" fmla="*/ 3931 h 10000"/>
              <a:gd name="connsiteX4" fmla="*/ 10000 w 10000"/>
              <a:gd name="connsiteY4" fmla="*/ 0 h 10000"/>
              <a:gd name="connsiteX0" fmla="*/ 0 w 14375"/>
              <a:gd name="connsiteY0" fmla="*/ 14413 h 14413"/>
              <a:gd name="connsiteX1" fmla="*/ 9071 w 14375"/>
              <a:gd name="connsiteY1" fmla="*/ 8492 h 14413"/>
              <a:gd name="connsiteX2" fmla="*/ 12511 w 14375"/>
              <a:gd name="connsiteY2" fmla="*/ 6943 h 14413"/>
              <a:gd name="connsiteX3" fmla="*/ 13497 w 14375"/>
              <a:gd name="connsiteY3" fmla="*/ 3931 h 14413"/>
              <a:gd name="connsiteX4" fmla="*/ 14375 w 14375"/>
              <a:gd name="connsiteY4" fmla="*/ 0 h 14413"/>
              <a:gd name="connsiteX0" fmla="*/ 0 w 14375"/>
              <a:gd name="connsiteY0" fmla="*/ 14413 h 14413"/>
              <a:gd name="connsiteX1" fmla="*/ 7866 w 14375"/>
              <a:gd name="connsiteY1" fmla="*/ 9139 h 14413"/>
              <a:gd name="connsiteX2" fmla="*/ 12511 w 14375"/>
              <a:gd name="connsiteY2" fmla="*/ 6943 h 14413"/>
              <a:gd name="connsiteX3" fmla="*/ 13497 w 14375"/>
              <a:gd name="connsiteY3" fmla="*/ 3931 h 14413"/>
              <a:gd name="connsiteX4" fmla="*/ 14375 w 14375"/>
              <a:gd name="connsiteY4" fmla="*/ 0 h 1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75" h="14413">
                <a:moveTo>
                  <a:pt x="0" y="14413"/>
                </a:moveTo>
                <a:cubicBezTo>
                  <a:pt x="1814" y="13869"/>
                  <a:pt x="5781" y="10384"/>
                  <a:pt x="7866" y="9139"/>
                </a:cubicBezTo>
                <a:cubicBezTo>
                  <a:pt x="9951" y="7894"/>
                  <a:pt x="11892" y="7741"/>
                  <a:pt x="12511" y="6943"/>
                </a:cubicBezTo>
                <a:cubicBezTo>
                  <a:pt x="13115" y="6146"/>
                  <a:pt x="13181" y="5126"/>
                  <a:pt x="13497" y="3931"/>
                </a:cubicBezTo>
                <a:cubicBezTo>
                  <a:pt x="13799" y="2700"/>
                  <a:pt x="14307" y="798"/>
                  <a:pt x="1437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 name="Picture 13">
            <a:extLst>
              <a:ext uri="{FF2B5EF4-FFF2-40B4-BE49-F238E27FC236}">
                <a16:creationId xmlns:a16="http://schemas.microsoft.com/office/drawing/2014/main" id="{D7A530E1-6DB6-6DCB-4249-129417767AE2}"/>
              </a:ext>
            </a:extLst>
          </p:cNvPr>
          <p:cNvPicPr>
            <a:picLocks noChangeAspect="1"/>
          </p:cNvPicPr>
          <p:nvPr/>
        </p:nvPicPr>
        <p:blipFill>
          <a:blip r:embed="rId4" cstate="email">
            <a:alphaModFix amt="47000"/>
            <a:extLst>
              <a:ext uri="{28A0092B-C50C-407E-A947-70E740481C1C}">
                <a14:useLocalDpi xmlns:a14="http://schemas.microsoft.com/office/drawing/2010/main"/>
              </a:ext>
            </a:extLst>
          </a:blip>
          <a:stretch>
            <a:fillRect/>
          </a:stretch>
        </p:blipFill>
        <p:spPr>
          <a:xfrm>
            <a:off x="6233325" y="1760170"/>
            <a:ext cx="680634" cy="386973"/>
          </a:xfrm>
          <a:prstGeom prst="rect">
            <a:avLst/>
          </a:prstGeom>
          <a:effectLst>
            <a:outerShdw sx="1000" sy="1000" algn="ctr" rotWithShape="0">
              <a:srgbClr val="000000"/>
            </a:outerShdw>
          </a:effectLst>
        </p:spPr>
      </p:pic>
    </p:spTree>
    <p:extLst>
      <p:ext uri="{BB962C8B-B14F-4D97-AF65-F5344CB8AC3E}">
        <p14:creationId xmlns:p14="http://schemas.microsoft.com/office/powerpoint/2010/main" val="846563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8DA843-B9FA-D469-4957-092A5EA88347}"/>
              </a:ext>
            </a:extLst>
          </p:cNvPr>
          <p:cNvSpPr>
            <a:spLocks noGrp="1"/>
          </p:cNvSpPr>
          <p:nvPr>
            <p:ph type="sldNum" sz="quarter" idx="12"/>
          </p:nvPr>
        </p:nvSpPr>
        <p:spPr>
          <a:xfrm>
            <a:off x="11380981" y="6262125"/>
            <a:ext cx="811019" cy="503578"/>
          </a:xfrm>
        </p:spPr>
        <p:txBody>
          <a:bodyPr/>
          <a:lstStyle/>
          <a:p>
            <a:pPr>
              <a:defRPr/>
            </a:pPr>
            <a:fld id="{EB3F9118-495C-D145-9441-EC01579137A6}" type="slidenum">
              <a:rPr lang="en-US" smtClean="0">
                <a:solidFill>
                  <a:schemeClr val="tx1"/>
                </a:solidFill>
              </a:rPr>
              <a:pPr>
                <a:defRPr/>
              </a:pPr>
              <a:t>23</a:t>
            </a:fld>
            <a:endParaRPr lang="en-US" dirty="0">
              <a:solidFill>
                <a:schemeClr val="tx1"/>
              </a:solidFill>
            </a:endParaRPr>
          </a:p>
        </p:txBody>
      </p:sp>
      <p:pic>
        <p:nvPicPr>
          <p:cNvPr id="5" name="Picture 4">
            <a:extLst>
              <a:ext uri="{FF2B5EF4-FFF2-40B4-BE49-F238E27FC236}">
                <a16:creationId xmlns:a16="http://schemas.microsoft.com/office/drawing/2014/main" id="{A4CCF038-3B25-8206-53A1-3C1536FBB9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8787539" cy="6862556"/>
          </a:xfrm>
          <a:prstGeom prst="rect">
            <a:avLst/>
          </a:prstGeom>
        </p:spPr>
      </p:pic>
      <p:sp>
        <p:nvSpPr>
          <p:cNvPr id="8" name="TextBox 7">
            <a:extLst>
              <a:ext uri="{FF2B5EF4-FFF2-40B4-BE49-F238E27FC236}">
                <a16:creationId xmlns:a16="http://schemas.microsoft.com/office/drawing/2014/main" id="{29593CA7-9B1D-FF91-8F14-3CF4686C0748}"/>
              </a:ext>
            </a:extLst>
          </p:cNvPr>
          <p:cNvSpPr txBox="1"/>
          <p:nvPr/>
        </p:nvSpPr>
        <p:spPr>
          <a:xfrm>
            <a:off x="8787538" y="1203649"/>
            <a:ext cx="3323597" cy="1754326"/>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Eastwards progressive deformation has implications for timing of deposit formation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Will deposits be younger in the east?</a:t>
            </a:r>
          </a:p>
        </p:txBody>
      </p:sp>
    </p:spTree>
    <p:extLst>
      <p:ext uri="{BB962C8B-B14F-4D97-AF65-F5344CB8AC3E}">
        <p14:creationId xmlns:p14="http://schemas.microsoft.com/office/powerpoint/2010/main" val="862758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72" name="Picture 36">
            <a:extLst>
              <a:ext uri="{FF2B5EF4-FFF2-40B4-BE49-F238E27FC236}">
                <a16:creationId xmlns:a16="http://schemas.microsoft.com/office/drawing/2014/main" id="{A22610A5-7ECA-B2DB-B6F2-E8236DC843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8788399"/>
          </a:xfrm>
          <a:prstGeom prst="rect">
            <a:avLst/>
          </a:prstGeom>
          <a:noFill/>
          <a:extLst>
            <a:ext uri="{909E8E84-426E-40DD-AFC4-6F175D3DCCD1}">
              <a14:hiddenFill xmlns:a14="http://schemas.microsoft.com/office/drawing/2010/main">
                <a:solidFill>
                  <a:srgbClr val="FFFFFF"/>
                </a:solidFill>
              </a14:hiddenFill>
            </a:ext>
          </a:extLst>
        </p:spPr>
      </p:pic>
      <p:sp>
        <p:nvSpPr>
          <p:cNvPr id="270348" name="Text Box 12">
            <a:extLst>
              <a:ext uri="{FF2B5EF4-FFF2-40B4-BE49-F238E27FC236}">
                <a16:creationId xmlns:a16="http://schemas.microsoft.com/office/drawing/2014/main" id="{147F4ECC-4CFF-CAFD-A593-391FEFF25396}"/>
              </a:ext>
            </a:extLst>
          </p:cNvPr>
          <p:cNvSpPr txBox="1">
            <a:spLocks noChangeArrowheads="1"/>
          </p:cNvSpPr>
          <p:nvPr/>
        </p:nvSpPr>
        <p:spPr bwMode="auto">
          <a:xfrm>
            <a:off x="2639827" y="176394"/>
            <a:ext cx="70992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2400" b="1" dirty="0">
                <a:solidFill>
                  <a:schemeClr val="bg1"/>
                </a:solidFill>
                <a:latin typeface="Calibri" panose="020F0502020204030204" pitchFamily="34" charset="0"/>
                <a:cs typeface="Calibri" panose="020F0502020204030204" pitchFamily="34" charset="0"/>
              </a:rPr>
              <a:t>Gold distribution suggests orogen-scale crustal control</a:t>
            </a:r>
            <a:endParaRPr lang="en-US" altLang="en-US" sz="2400" b="1" dirty="0">
              <a:solidFill>
                <a:schemeClr val="bg1"/>
              </a:solidFill>
              <a:latin typeface="Calibri" panose="020F0502020204030204" pitchFamily="34" charset="0"/>
              <a:cs typeface="Calibri" panose="020F0502020204030204" pitchFamily="34" charset="0"/>
            </a:endParaRPr>
          </a:p>
        </p:txBody>
      </p:sp>
      <p:sp>
        <p:nvSpPr>
          <p:cNvPr id="270350" name="Line 14">
            <a:extLst>
              <a:ext uri="{FF2B5EF4-FFF2-40B4-BE49-F238E27FC236}">
                <a16:creationId xmlns:a16="http://schemas.microsoft.com/office/drawing/2014/main" id="{5BD1D305-9EFD-5907-6248-1861CD375808}"/>
              </a:ext>
            </a:extLst>
          </p:cNvPr>
          <p:cNvSpPr>
            <a:spLocks noChangeShapeType="1"/>
          </p:cNvSpPr>
          <p:nvPr/>
        </p:nvSpPr>
        <p:spPr bwMode="auto">
          <a:xfrm flipH="1" flipV="1">
            <a:off x="5821845" y="2609913"/>
            <a:ext cx="3417948" cy="0"/>
          </a:xfrm>
          <a:prstGeom prst="line">
            <a:avLst/>
          </a:prstGeom>
          <a:noFill/>
          <a:ln w="508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351" name="Rectangle 15">
            <a:extLst>
              <a:ext uri="{FF2B5EF4-FFF2-40B4-BE49-F238E27FC236}">
                <a16:creationId xmlns:a16="http://schemas.microsoft.com/office/drawing/2014/main" id="{BCBE5C6F-EDFD-66E6-ED5F-0F4CDB9500F4}"/>
              </a:ext>
            </a:extLst>
          </p:cNvPr>
          <p:cNvSpPr>
            <a:spLocks noChangeArrowheads="1"/>
          </p:cNvSpPr>
          <p:nvPr/>
        </p:nvSpPr>
        <p:spPr bwMode="auto">
          <a:xfrm>
            <a:off x="6103398" y="1712183"/>
            <a:ext cx="1897801" cy="714933"/>
          </a:xfrm>
          <a:prstGeom prst="rect">
            <a:avLst/>
          </a:prstGeom>
          <a:solidFill>
            <a:schemeClr val="tx1">
              <a:lumMod val="95000"/>
              <a:alpha val="89999"/>
            </a:schemeClr>
          </a:solidFill>
          <a:ln w="9525">
            <a:solidFill>
              <a:srgbClr val="000000"/>
            </a:solidFill>
            <a:miter lim="800000"/>
            <a:headEnd/>
            <a:tailEnd/>
          </a:ln>
          <a:effectLst/>
        </p:spPr>
        <p:txBody>
          <a:bodyPr wrap="none" anchor="ctr">
            <a:spAutoFit/>
          </a:bodyPr>
          <a:lstStyle/>
          <a:p>
            <a:pPr algn="ctr"/>
            <a:r>
              <a:rPr lang="en-AU" altLang="en-US" dirty="0">
                <a:solidFill>
                  <a:schemeClr val="bg1"/>
                </a:solidFill>
              </a:rPr>
              <a:t>1950 t Au </a:t>
            </a:r>
          </a:p>
          <a:p>
            <a:pPr algn="ctr"/>
            <a:r>
              <a:rPr lang="en-AU" altLang="en-US" sz="1200" dirty="0">
                <a:solidFill>
                  <a:schemeClr val="bg1"/>
                </a:solidFill>
              </a:rPr>
              <a:t>143 deposits &gt; 1t</a:t>
            </a:r>
          </a:p>
        </p:txBody>
      </p:sp>
      <p:sp>
        <p:nvSpPr>
          <p:cNvPr id="270373" name="Line 37">
            <a:extLst>
              <a:ext uri="{FF2B5EF4-FFF2-40B4-BE49-F238E27FC236}">
                <a16:creationId xmlns:a16="http://schemas.microsoft.com/office/drawing/2014/main" id="{1B5E409B-58DC-76F4-3367-9582B6705F20}"/>
              </a:ext>
            </a:extLst>
          </p:cNvPr>
          <p:cNvSpPr>
            <a:spLocks noChangeShapeType="1"/>
          </p:cNvSpPr>
          <p:nvPr/>
        </p:nvSpPr>
        <p:spPr bwMode="auto">
          <a:xfrm flipH="1">
            <a:off x="779833" y="2609913"/>
            <a:ext cx="942561" cy="2030"/>
          </a:xfrm>
          <a:prstGeom prst="line">
            <a:avLst/>
          </a:prstGeom>
          <a:noFill/>
          <a:ln w="508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374" name="Rectangle 38">
            <a:extLst>
              <a:ext uri="{FF2B5EF4-FFF2-40B4-BE49-F238E27FC236}">
                <a16:creationId xmlns:a16="http://schemas.microsoft.com/office/drawing/2014/main" id="{96591E80-91F3-7A82-938B-87F5E961F57C}"/>
              </a:ext>
            </a:extLst>
          </p:cNvPr>
          <p:cNvSpPr>
            <a:spLocks noChangeArrowheads="1"/>
          </p:cNvSpPr>
          <p:nvPr/>
        </p:nvSpPr>
        <p:spPr bwMode="auto">
          <a:xfrm>
            <a:off x="710092" y="1667499"/>
            <a:ext cx="1673785" cy="714933"/>
          </a:xfrm>
          <a:prstGeom prst="rect">
            <a:avLst/>
          </a:prstGeom>
          <a:solidFill>
            <a:schemeClr val="tx1">
              <a:lumMod val="95000"/>
            </a:schemeClr>
          </a:solidFill>
          <a:ln w="9525">
            <a:solidFill>
              <a:schemeClr val="bg1"/>
            </a:solidFill>
            <a:miter lim="800000"/>
            <a:headEnd/>
            <a:tailEnd/>
          </a:ln>
          <a:effectLst/>
        </p:spPr>
        <p:txBody>
          <a:bodyPr wrap="none" anchor="ctr">
            <a:spAutoFit/>
          </a:bodyPr>
          <a:lstStyle/>
          <a:p>
            <a:pPr algn="ctr"/>
            <a:r>
              <a:rPr lang="en-AU" altLang="en-US" dirty="0">
                <a:solidFill>
                  <a:schemeClr val="bg1"/>
                </a:solidFill>
              </a:rPr>
              <a:t>140 t Au </a:t>
            </a:r>
          </a:p>
          <a:p>
            <a:pPr algn="ctr"/>
            <a:r>
              <a:rPr lang="en-AU" altLang="en-US" sz="1200" dirty="0">
                <a:solidFill>
                  <a:schemeClr val="bg1"/>
                </a:solidFill>
              </a:rPr>
              <a:t>2 deposits &gt; 1t</a:t>
            </a:r>
          </a:p>
        </p:txBody>
      </p:sp>
      <p:grpSp>
        <p:nvGrpSpPr>
          <p:cNvPr id="270375" name="Group 39">
            <a:extLst>
              <a:ext uri="{FF2B5EF4-FFF2-40B4-BE49-F238E27FC236}">
                <a16:creationId xmlns:a16="http://schemas.microsoft.com/office/drawing/2014/main" id="{FAC93F23-7AFE-D1DF-8C0E-948DBB97A762}"/>
              </a:ext>
            </a:extLst>
          </p:cNvPr>
          <p:cNvGrpSpPr>
            <a:grpSpLocks/>
          </p:cNvGrpSpPr>
          <p:nvPr/>
        </p:nvGrpSpPr>
        <p:grpSpPr bwMode="auto">
          <a:xfrm>
            <a:off x="3730090" y="2705371"/>
            <a:ext cx="4702235" cy="1340500"/>
            <a:chOff x="1765" y="1332"/>
            <a:chExt cx="2225" cy="660"/>
          </a:xfrm>
        </p:grpSpPr>
        <p:sp>
          <p:nvSpPr>
            <p:cNvPr id="270376" name="Freeform 40">
              <a:extLst>
                <a:ext uri="{FF2B5EF4-FFF2-40B4-BE49-F238E27FC236}">
                  <a16:creationId xmlns:a16="http://schemas.microsoft.com/office/drawing/2014/main" id="{9D95EAF3-5D6B-4595-C1E4-1D010BB19177}"/>
                </a:ext>
              </a:extLst>
            </p:cNvPr>
            <p:cNvSpPr>
              <a:spLocks/>
            </p:cNvSpPr>
            <p:nvPr/>
          </p:nvSpPr>
          <p:spPr bwMode="auto">
            <a:xfrm>
              <a:off x="1765" y="1344"/>
              <a:ext cx="1295" cy="494"/>
            </a:xfrm>
            <a:custGeom>
              <a:avLst/>
              <a:gdLst>
                <a:gd name="T0" fmla="*/ 0 w 1295"/>
                <a:gd name="T1" fmla="*/ 494 h 494"/>
                <a:gd name="T2" fmla="*/ 737 w 1295"/>
                <a:gd name="T3" fmla="*/ 312 h 494"/>
                <a:gd name="T4" fmla="*/ 1079 w 1295"/>
                <a:gd name="T5" fmla="*/ 174 h 494"/>
                <a:gd name="T6" fmla="*/ 1295 w 1295"/>
                <a:gd name="T7" fmla="*/ 0 h 494"/>
              </a:gdLst>
              <a:ahLst/>
              <a:cxnLst>
                <a:cxn ang="0">
                  <a:pos x="T0" y="T1"/>
                </a:cxn>
                <a:cxn ang="0">
                  <a:pos x="T2" y="T3"/>
                </a:cxn>
                <a:cxn ang="0">
                  <a:pos x="T4" y="T5"/>
                </a:cxn>
                <a:cxn ang="0">
                  <a:pos x="T6" y="T7"/>
                </a:cxn>
              </a:cxnLst>
              <a:rect l="0" t="0" r="r" b="b"/>
              <a:pathLst>
                <a:path w="1295" h="494">
                  <a:moveTo>
                    <a:pt x="0" y="494"/>
                  </a:moveTo>
                  <a:cubicBezTo>
                    <a:pt x="123" y="464"/>
                    <a:pt x="557" y="365"/>
                    <a:pt x="737" y="312"/>
                  </a:cubicBezTo>
                  <a:cubicBezTo>
                    <a:pt x="923" y="259"/>
                    <a:pt x="977" y="228"/>
                    <a:pt x="1079" y="174"/>
                  </a:cubicBezTo>
                  <a:cubicBezTo>
                    <a:pt x="1181" y="120"/>
                    <a:pt x="1250" y="36"/>
                    <a:pt x="1295" y="0"/>
                  </a:cubicBezTo>
                </a:path>
              </a:pathLst>
            </a:custGeom>
            <a:noFill/>
            <a:ln w="508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377" name="Freeform 41">
              <a:extLst>
                <a:ext uri="{FF2B5EF4-FFF2-40B4-BE49-F238E27FC236}">
                  <a16:creationId xmlns:a16="http://schemas.microsoft.com/office/drawing/2014/main" id="{D6F9546A-3DAD-EAE4-8E1B-D10C7500A0D0}"/>
                </a:ext>
              </a:extLst>
            </p:cNvPr>
            <p:cNvSpPr>
              <a:spLocks/>
            </p:cNvSpPr>
            <p:nvPr/>
          </p:nvSpPr>
          <p:spPr bwMode="auto">
            <a:xfrm>
              <a:off x="2148" y="1332"/>
              <a:ext cx="1842" cy="660"/>
            </a:xfrm>
            <a:custGeom>
              <a:avLst/>
              <a:gdLst>
                <a:gd name="T0" fmla="*/ 0 w 1842"/>
                <a:gd name="T1" fmla="*/ 660 h 660"/>
                <a:gd name="T2" fmla="*/ 427 w 1842"/>
                <a:gd name="T3" fmla="*/ 559 h 660"/>
                <a:gd name="T4" fmla="*/ 804 w 1842"/>
                <a:gd name="T5" fmla="*/ 465 h 660"/>
                <a:gd name="T6" fmla="*/ 1125 w 1842"/>
                <a:gd name="T7" fmla="*/ 371 h 660"/>
                <a:gd name="T8" fmla="*/ 1372 w 1842"/>
                <a:gd name="T9" fmla="*/ 333 h 660"/>
                <a:gd name="T10" fmla="*/ 1632 w 1842"/>
                <a:gd name="T11" fmla="*/ 282 h 660"/>
                <a:gd name="T12" fmla="*/ 1776 w 1842"/>
                <a:gd name="T13" fmla="*/ 156 h 660"/>
                <a:gd name="T14" fmla="*/ 1842 w 1842"/>
                <a:gd name="T15" fmla="*/ 0 h 6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2" h="660">
                  <a:moveTo>
                    <a:pt x="0" y="660"/>
                  </a:moveTo>
                  <a:cubicBezTo>
                    <a:pt x="146" y="625"/>
                    <a:pt x="293" y="592"/>
                    <a:pt x="427" y="559"/>
                  </a:cubicBezTo>
                  <a:cubicBezTo>
                    <a:pt x="560" y="527"/>
                    <a:pt x="687" y="497"/>
                    <a:pt x="804" y="465"/>
                  </a:cubicBezTo>
                  <a:cubicBezTo>
                    <a:pt x="920" y="434"/>
                    <a:pt x="1030" y="393"/>
                    <a:pt x="1125" y="371"/>
                  </a:cubicBezTo>
                  <a:cubicBezTo>
                    <a:pt x="1220" y="349"/>
                    <a:pt x="1288" y="348"/>
                    <a:pt x="1372" y="333"/>
                  </a:cubicBezTo>
                  <a:cubicBezTo>
                    <a:pt x="1456" y="318"/>
                    <a:pt x="1565" y="311"/>
                    <a:pt x="1632" y="282"/>
                  </a:cubicBezTo>
                  <a:cubicBezTo>
                    <a:pt x="1699" y="253"/>
                    <a:pt x="1741" y="203"/>
                    <a:pt x="1776" y="156"/>
                  </a:cubicBezTo>
                  <a:cubicBezTo>
                    <a:pt x="1811" y="109"/>
                    <a:pt x="1828" y="32"/>
                    <a:pt x="1842" y="0"/>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378" name="Freeform 42">
              <a:extLst>
                <a:ext uri="{FF2B5EF4-FFF2-40B4-BE49-F238E27FC236}">
                  <a16:creationId xmlns:a16="http://schemas.microsoft.com/office/drawing/2014/main" id="{5B74DA34-ACBC-E0E2-93C1-900E94FEF39C}"/>
                </a:ext>
              </a:extLst>
            </p:cNvPr>
            <p:cNvSpPr>
              <a:spLocks/>
            </p:cNvSpPr>
            <p:nvPr/>
          </p:nvSpPr>
          <p:spPr bwMode="auto">
            <a:xfrm>
              <a:off x="1914" y="1398"/>
              <a:ext cx="1404" cy="474"/>
            </a:xfrm>
            <a:custGeom>
              <a:avLst/>
              <a:gdLst>
                <a:gd name="T0" fmla="*/ 0 w 1404"/>
                <a:gd name="T1" fmla="*/ 474 h 474"/>
                <a:gd name="T2" fmla="*/ 576 w 1404"/>
                <a:gd name="T3" fmla="*/ 348 h 474"/>
                <a:gd name="T4" fmla="*/ 1014 w 1404"/>
                <a:gd name="T5" fmla="*/ 252 h 474"/>
                <a:gd name="T6" fmla="*/ 1266 w 1404"/>
                <a:gd name="T7" fmla="*/ 102 h 474"/>
                <a:gd name="T8" fmla="*/ 1404 w 1404"/>
                <a:gd name="T9" fmla="*/ 0 h 474"/>
              </a:gdLst>
              <a:ahLst/>
              <a:cxnLst>
                <a:cxn ang="0">
                  <a:pos x="T0" y="T1"/>
                </a:cxn>
                <a:cxn ang="0">
                  <a:pos x="T2" y="T3"/>
                </a:cxn>
                <a:cxn ang="0">
                  <a:pos x="T4" y="T5"/>
                </a:cxn>
                <a:cxn ang="0">
                  <a:pos x="T6" y="T7"/>
                </a:cxn>
                <a:cxn ang="0">
                  <a:pos x="T8" y="T9"/>
                </a:cxn>
              </a:cxnLst>
              <a:rect l="0" t="0" r="r" b="b"/>
              <a:pathLst>
                <a:path w="1404" h="474">
                  <a:moveTo>
                    <a:pt x="0" y="474"/>
                  </a:moveTo>
                  <a:cubicBezTo>
                    <a:pt x="203" y="429"/>
                    <a:pt x="407" y="385"/>
                    <a:pt x="576" y="348"/>
                  </a:cubicBezTo>
                  <a:cubicBezTo>
                    <a:pt x="745" y="311"/>
                    <a:pt x="899" y="293"/>
                    <a:pt x="1014" y="252"/>
                  </a:cubicBezTo>
                  <a:cubicBezTo>
                    <a:pt x="1129" y="211"/>
                    <a:pt x="1201" y="144"/>
                    <a:pt x="1266" y="102"/>
                  </a:cubicBezTo>
                  <a:cubicBezTo>
                    <a:pt x="1331" y="60"/>
                    <a:pt x="1367" y="30"/>
                    <a:pt x="1404" y="0"/>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379" name="Freeform 43">
              <a:extLst>
                <a:ext uri="{FF2B5EF4-FFF2-40B4-BE49-F238E27FC236}">
                  <a16:creationId xmlns:a16="http://schemas.microsoft.com/office/drawing/2014/main" id="{66E8DD66-A661-DAF5-E201-55123500AA3E}"/>
                </a:ext>
              </a:extLst>
            </p:cNvPr>
            <p:cNvSpPr>
              <a:spLocks/>
            </p:cNvSpPr>
            <p:nvPr/>
          </p:nvSpPr>
          <p:spPr bwMode="auto">
            <a:xfrm>
              <a:off x="2580" y="1368"/>
              <a:ext cx="1014" cy="504"/>
            </a:xfrm>
            <a:custGeom>
              <a:avLst/>
              <a:gdLst>
                <a:gd name="T0" fmla="*/ 0 w 966"/>
                <a:gd name="T1" fmla="*/ 468 h 468"/>
                <a:gd name="T2" fmla="*/ 336 w 966"/>
                <a:gd name="T3" fmla="*/ 336 h 468"/>
                <a:gd name="T4" fmla="*/ 750 w 966"/>
                <a:gd name="T5" fmla="*/ 240 h 468"/>
                <a:gd name="T6" fmla="*/ 888 w 966"/>
                <a:gd name="T7" fmla="*/ 162 h 468"/>
                <a:gd name="T8" fmla="*/ 966 w 966"/>
                <a:gd name="T9" fmla="*/ 0 h 468"/>
              </a:gdLst>
              <a:ahLst/>
              <a:cxnLst>
                <a:cxn ang="0">
                  <a:pos x="T0" y="T1"/>
                </a:cxn>
                <a:cxn ang="0">
                  <a:pos x="T2" y="T3"/>
                </a:cxn>
                <a:cxn ang="0">
                  <a:pos x="T4" y="T5"/>
                </a:cxn>
                <a:cxn ang="0">
                  <a:pos x="T6" y="T7"/>
                </a:cxn>
                <a:cxn ang="0">
                  <a:pos x="T8" y="T9"/>
                </a:cxn>
              </a:cxnLst>
              <a:rect l="0" t="0" r="r" b="b"/>
              <a:pathLst>
                <a:path w="966" h="468">
                  <a:moveTo>
                    <a:pt x="0" y="468"/>
                  </a:moveTo>
                  <a:cubicBezTo>
                    <a:pt x="105" y="421"/>
                    <a:pt x="211" y="374"/>
                    <a:pt x="336" y="336"/>
                  </a:cubicBezTo>
                  <a:cubicBezTo>
                    <a:pt x="461" y="298"/>
                    <a:pt x="658" y="269"/>
                    <a:pt x="750" y="240"/>
                  </a:cubicBezTo>
                  <a:cubicBezTo>
                    <a:pt x="842" y="211"/>
                    <a:pt x="852" y="202"/>
                    <a:pt x="888" y="162"/>
                  </a:cubicBezTo>
                  <a:cubicBezTo>
                    <a:pt x="924" y="122"/>
                    <a:pt x="945" y="61"/>
                    <a:pt x="966" y="0"/>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0380" name="Group 44">
            <a:extLst>
              <a:ext uri="{FF2B5EF4-FFF2-40B4-BE49-F238E27FC236}">
                <a16:creationId xmlns:a16="http://schemas.microsoft.com/office/drawing/2014/main" id="{83F6E41C-8728-D7A0-8509-A752B283E9DE}"/>
              </a:ext>
            </a:extLst>
          </p:cNvPr>
          <p:cNvGrpSpPr>
            <a:grpSpLocks/>
          </p:cNvGrpSpPr>
          <p:nvPr/>
        </p:nvGrpSpPr>
        <p:grpSpPr bwMode="auto">
          <a:xfrm>
            <a:off x="710092" y="2693185"/>
            <a:ext cx="4163328" cy="1511109"/>
            <a:chOff x="336" y="1326"/>
            <a:chExt cx="1970" cy="744"/>
          </a:xfrm>
        </p:grpSpPr>
        <p:sp>
          <p:nvSpPr>
            <p:cNvPr id="270381" name="Freeform 45">
              <a:extLst>
                <a:ext uri="{FF2B5EF4-FFF2-40B4-BE49-F238E27FC236}">
                  <a16:creationId xmlns:a16="http://schemas.microsoft.com/office/drawing/2014/main" id="{B7B62923-658C-8E12-4D8C-2D7660779F52}"/>
                </a:ext>
              </a:extLst>
            </p:cNvPr>
            <p:cNvSpPr>
              <a:spLocks/>
            </p:cNvSpPr>
            <p:nvPr/>
          </p:nvSpPr>
          <p:spPr bwMode="auto">
            <a:xfrm>
              <a:off x="336" y="1362"/>
              <a:ext cx="1970" cy="708"/>
            </a:xfrm>
            <a:custGeom>
              <a:avLst/>
              <a:gdLst>
                <a:gd name="T0" fmla="*/ 1970 w 1970"/>
                <a:gd name="T1" fmla="*/ 708 h 708"/>
                <a:gd name="T2" fmla="*/ 990 w 1970"/>
                <a:gd name="T3" fmla="*/ 330 h 708"/>
                <a:gd name="T4" fmla="*/ 648 w 1970"/>
                <a:gd name="T5" fmla="*/ 330 h 708"/>
                <a:gd name="T6" fmla="*/ 420 w 1970"/>
                <a:gd name="T7" fmla="*/ 228 h 708"/>
                <a:gd name="T8" fmla="*/ 0 w 1970"/>
                <a:gd name="T9" fmla="*/ 0 h 708"/>
              </a:gdLst>
              <a:ahLst/>
              <a:cxnLst>
                <a:cxn ang="0">
                  <a:pos x="T0" y="T1"/>
                </a:cxn>
                <a:cxn ang="0">
                  <a:pos x="T2" y="T3"/>
                </a:cxn>
                <a:cxn ang="0">
                  <a:pos x="T4" y="T5"/>
                </a:cxn>
                <a:cxn ang="0">
                  <a:pos x="T6" y="T7"/>
                </a:cxn>
                <a:cxn ang="0">
                  <a:pos x="T8" y="T9"/>
                </a:cxn>
              </a:cxnLst>
              <a:rect l="0" t="0" r="r" b="b"/>
              <a:pathLst>
                <a:path w="1970" h="708">
                  <a:moveTo>
                    <a:pt x="1970" y="708"/>
                  </a:moveTo>
                  <a:cubicBezTo>
                    <a:pt x="1807" y="645"/>
                    <a:pt x="1210" y="393"/>
                    <a:pt x="990" y="330"/>
                  </a:cubicBezTo>
                  <a:cubicBezTo>
                    <a:pt x="770" y="267"/>
                    <a:pt x="712" y="361"/>
                    <a:pt x="648" y="330"/>
                  </a:cubicBezTo>
                  <a:cubicBezTo>
                    <a:pt x="584" y="299"/>
                    <a:pt x="459" y="273"/>
                    <a:pt x="420" y="228"/>
                  </a:cubicBezTo>
                  <a:lnTo>
                    <a:pt x="0" y="0"/>
                  </a:lnTo>
                </a:path>
              </a:pathLst>
            </a:custGeom>
            <a:noFill/>
            <a:ln w="508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382" name="Line 46">
              <a:extLst>
                <a:ext uri="{FF2B5EF4-FFF2-40B4-BE49-F238E27FC236}">
                  <a16:creationId xmlns:a16="http://schemas.microsoft.com/office/drawing/2014/main" id="{F539DDA0-822A-E977-4DC7-5344DA97E543}"/>
                </a:ext>
              </a:extLst>
            </p:cNvPr>
            <p:cNvSpPr>
              <a:spLocks noChangeShapeType="1"/>
            </p:cNvSpPr>
            <p:nvPr/>
          </p:nvSpPr>
          <p:spPr bwMode="auto">
            <a:xfrm flipH="1" flipV="1">
              <a:off x="564" y="1326"/>
              <a:ext cx="348" cy="33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0349" name="Oval 13">
            <a:extLst>
              <a:ext uri="{FF2B5EF4-FFF2-40B4-BE49-F238E27FC236}">
                <a16:creationId xmlns:a16="http://schemas.microsoft.com/office/drawing/2014/main" id="{508037C8-244A-9C40-3CCA-A92016D2319A}"/>
              </a:ext>
            </a:extLst>
          </p:cNvPr>
          <p:cNvSpPr>
            <a:spLocks noChangeArrowheads="1"/>
          </p:cNvSpPr>
          <p:nvPr/>
        </p:nvSpPr>
        <p:spPr bwMode="auto">
          <a:xfrm>
            <a:off x="4645176" y="3532012"/>
            <a:ext cx="2400782" cy="781959"/>
          </a:xfrm>
          <a:prstGeom prst="ellipse">
            <a:avLst/>
          </a:prstGeom>
          <a:gradFill rotWithShape="1">
            <a:gsLst>
              <a:gs pos="0">
                <a:srgbClr val="FFFF00">
                  <a:alpha val="71001"/>
                </a:srgbClr>
              </a:gs>
              <a:gs pos="100000">
                <a:srgbClr val="FFFF00">
                  <a:gamma/>
                  <a:shade val="46275"/>
                  <a:invGamma/>
                </a:srgbClr>
              </a:gs>
            </a:gsLst>
            <a:lin ang="5400000" scaled="1"/>
          </a:gra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AU" altLang="en-US" sz="1400" dirty="0">
                <a:solidFill>
                  <a:schemeClr val="bg1"/>
                </a:solidFill>
              </a:rPr>
              <a:t>Metamorphic</a:t>
            </a:r>
          </a:p>
          <a:p>
            <a:pPr algn="ctr"/>
            <a:r>
              <a:rPr lang="en-AU" altLang="en-US" sz="1400" dirty="0">
                <a:solidFill>
                  <a:schemeClr val="bg1"/>
                </a:solidFill>
              </a:rPr>
              <a:t> fluid source?</a:t>
            </a:r>
          </a:p>
        </p:txBody>
      </p:sp>
      <p:sp>
        <p:nvSpPr>
          <p:cNvPr id="3" name="Freeform 2">
            <a:extLst>
              <a:ext uri="{FF2B5EF4-FFF2-40B4-BE49-F238E27FC236}">
                <a16:creationId xmlns:a16="http://schemas.microsoft.com/office/drawing/2014/main" id="{74BCC2F1-8F48-4B65-93DD-24ABA7B59CA3}"/>
              </a:ext>
            </a:extLst>
          </p:cNvPr>
          <p:cNvSpPr/>
          <p:nvPr/>
        </p:nvSpPr>
        <p:spPr>
          <a:xfrm>
            <a:off x="6670766" y="2725783"/>
            <a:ext cx="2490651" cy="836023"/>
          </a:xfrm>
          <a:custGeom>
            <a:avLst/>
            <a:gdLst>
              <a:gd name="connsiteX0" fmla="*/ 0 w 2490651"/>
              <a:gd name="connsiteY0" fmla="*/ 836023 h 836023"/>
              <a:gd name="connsiteX1" fmla="*/ 1254034 w 2490651"/>
              <a:gd name="connsiteY1" fmla="*/ 722811 h 836023"/>
              <a:gd name="connsiteX2" fmla="*/ 2177143 w 2490651"/>
              <a:gd name="connsiteY2" fmla="*/ 583474 h 836023"/>
              <a:gd name="connsiteX3" fmla="*/ 2351314 w 2490651"/>
              <a:gd name="connsiteY3" fmla="*/ 418011 h 836023"/>
              <a:gd name="connsiteX4" fmla="*/ 2490651 w 2490651"/>
              <a:gd name="connsiteY4" fmla="*/ 0 h 836023"/>
              <a:gd name="connsiteX0" fmla="*/ 0 w 2490651"/>
              <a:gd name="connsiteY0" fmla="*/ 836023 h 836023"/>
              <a:gd name="connsiteX1" fmla="*/ 1254034 w 2490651"/>
              <a:gd name="connsiteY1" fmla="*/ 722811 h 836023"/>
              <a:gd name="connsiteX2" fmla="*/ 2037806 w 2490651"/>
              <a:gd name="connsiteY2" fmla="*/ 609599 h 836023"/>
              <a:gd name="connsiteX3" fmla="*/ 2351314 w 2490651"/>
              <a:gd name="connsiteY3" fmla="*/ 418011 h 836023"/>
              <a:gd name="connsiteX4" fmla="*/ 2490651 w 2490651"/>
              <a:gd name="connsiteY4" fmla="*/ 0 h 836023"/>
              <a:gd name="connsiteX0" fmla="*/ 0 w 2490651"/>
              <a:gd name="connsiteY0" fmla="*/ 836023 h 836023"/>
              <a:gd name="connsiteX1" fmla="*/ 1254034 w 2490651"/>
              <a:gd name="connsiteY1" fmla="*/ 722811 h 836023"/>
              <a:gd name="connsiteX2" fmla="*/ 2037806 w 2490651"/>
              <a:gd name="connsiteY2" fmla="*/ 609599 h 836023"/>
              <a:gd name="connsiteX3" fmla="*/ 2368732 w 2490651"/>
              <a:gd name="connsiteY3" fmla="*/ 383177 h 836023"/>
              <a:gd name="connsiteX4" fmla="*/ 2490651 w 2490651"/>
              <a:gd name="connsiteY4" fmla="*/ 0 h 836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651" h="836023">
                <a:moveTo>
                  <a:pt x="0" y="836023"/>
                </a:moveTo>
                <a:cubicBezTo>
                  <a:pt x="445588" y="800463"/>
                  <a:pt x="914400" y="760548"/>
                  <a:pt x="1254034" y="722811"/>
                </a:cubicBezTo>
                <a:cubicBezTo>
                  <a:pt x="1593668" y="685074"/>
                  <a:pt x="1852023" y="666205"/>
                  <a:pt x="2037806" y="609599"/>
                </a:cubicBezTo>
                <a:cubicBezTo>
                  <a:pt x="2223589" y="552993"/>
                  <a:pt x="2316481" y="480423"/>
                  <a:pt x="2368732" y="383177"/>
                </a:cubicBezTo>
                <a:cubicBezTo>
                  <a:pt x="2420983" y="285931"/>
                  <a:pt x="2447108" y="160382"/>
                  <a:pt x="2490651" y="0"/>
                </a:cubicBezTo>
              </a:path>
            </a:pathLst>
          </a:cu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2">
            <a:extLst>
              <a:ext uri="{FF2B5EF4-FFF2-40B4-BE49-F238E27FC236}">
                <a16:creationId xmlns:a16="http://schemas.microsoft.com/office/drawing/2014/main" id="{438D695B-3B5E-181F-641A-43D68087E0DD}"/>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bg1"/>
                </a:solidFill>
              </a:rPr>
              <a:pPr>
                <a:defRPr/>
              </a:pPr>
              <a:t>24</a:t>
            </a:fld>
            <a:endParaRPr lang="en-US" dirty="0">
              <a:solidFill>
                <a:schemeClr val="bg1"/>
              </a:solidFill>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49AD3B-F217-63D3-62DF-74F63C37E945}"/>
              </a:ext>
            </a:extLst>
          </p:cNvPr>
          <p:cNvSpPr>
            <a:spLocks noGrp="1"/>
          </p:cNvSpPr>
          <p:nvPr>
            <p:ph type="sldNum" sz="quarter" idx="12"/>
          </p:nvPr>
        </p:nvSpPr>
        <p:spPr>
          <a:xfrm>
            <a:off x="11313375" y="6269875"/>
            <a:ext cx="811019" cy="503578"/>
          </a:xfrm>
        </p:spPr>
        <p:txBody>
          <a:bodyPr/>
          <a:lstStyle/>
          <a:p>
            <a:fld id="{6D22F896-40B5-4ADD-8801-0D06FADFA095}" type="slidenum">
              <a:rPr lang="en-US" smtClean="0">
                <a:solidFill>
                  <a:schemeClr val="tx1"/>
                </a:solidFill>
              </a:rPr>
              <a:t>25</a:t>
            </a:fld>
            <a:endParaRPr lang="en-US" dirty="0">
              <a:solidFill>
                <a:schemeClr val="tx1"/>
              </a:solidFill>
            </a:endParaRPr>
          </a:p>
        </p:txBody>
      </p:sp>
      <p:sp>
        <p:nvSpPr>
          <p:cNvPr id="7" name="TextBox 6">
            <a:extLst>
              <a:ext uri="{FF2B5EF4-FFF2-40B4-BE49-F238E27FC236}">
                <a16:creationId xmlns:a16="http://schemas.microsoft.com/office/drawing/2014/main" id="{A5ABAA67-0E65-5E07-E57B-78C69C333D88}"/>
              </a:ext>
            </a:extLst>
          </p:cNvPr>
          <p:cNvSpPr txBox="1"/>
          <p:nvPr/>
        </p:nvSpPr>
        <p:spPr>
          <a:xfrm>
            <a:off x="5909578" y="5310468"/>
            <a:ext cx="6117095" cy="646331"/>
          </a:xfrm>
          <a:prstGeom prst="rect">
            <a:avLst/>
          </a:prstGeom>
          <a:noFill/>
        </p:spPr>
        <p:txBody>
          <a:bodyPr wrap="square" rtlCol="0">
            <a:spAutoFit/>
          </a:bodyPr>
          <a:lstStyle/>
          <a:p>
            <a:r>
              <a:rPr lang="en-AU" sz="900" b="1" dirty="0">
                <a:effectLst/>
                <a:latin typeface="Helvetica" pitchFamily="2" charset="0"/>
                <a:ea typeface="Times New Roman" panose="02020603050405020304" pitchFamily="18" charset="0"/>
                <a:cs typeface="Times New Roman" panose="02020603050405020304" pitchFamily="18" charset="0"/>
              </a:rPr>
              <a:t>After Fig 16</a:t>
            </a:r>
          </a:p>
          <a:p>
            <a:r>
              <a:rPr lang="en-AU" sz="900" b="1" dirty="0">
                <a:effectLst/>
                <a:latin typeface="Helvetica" pitchFamily="2" charset="0"/>
                <a:ea typeface="Times New Roman" panose="02020603050405020304" pitchFamily="18" charset="0"/>
                <a:cs typeface="Times New Roman" panose="02020603050405020304" pitchFamily="18" charset="0"/>
              </a:rPr>
              <a:t>R.A. Cayley, R.J. </a:t>
            </a:r>
            <a:r>
              <a:rPr lang="en-AU" sz="900" b="1" dirty="0" err="1">
                <a:effectLst/>
                <a:latin typeface="Helvetica" pitchFamily="2" charset="0"/>
                <a:ea typeface="Times New Roman" panose="02020603050405020304" pitchFamily="18" charset="0"/>
                <a:cs typeface="Times New Roman" panose="02020603050405020304" pitchFamily="18" charset="0"/>
              </a:rPr>
              <a:t>Korsch</a:t>
            </a:r>
            <a:r>
              <a:rPr lang="en-AU" sz="900" b="1" dirty="0">
                <a:effectLst/>
                <a:latin typeface="Helvetica" pitchFamily="2" charset="0"/>
                <a:ea typeface="Times New Roman" panose="02020603050405020304" pitchFamily="18" charset="0"/>
                <a:cs typeface="Times New Roman" panose="02020603050405020304" pitchFamily="18" charset="0"/>
              </a:rPr>
              <a:t>, D.H. Moore, R.D. </a:t>
            </a:r>
            <a:r>
              <a:rPr lang="en-AU" sz="900" b="1" dirty="0" err="1">
                <a:effectLst/>
                <a:latin typeface="Helvetica" pitchFamily="2" charset="0"/>
                <a:ea typeface="Times New Roman" panose="02020603050405020304" pitchFamily="18" charset="0"/>
                <a:cs typeface="Times New Roman" panose="02020603050405020304" pitchFamily="18" charset="0"/>
              </a:rPr>
              <a:t>Costelloe</a:t>
            </a:r>
            <a:r>
              <a:rPr lang="en-AU" sz="900" b="1" dirty="0">
                <a:effectLst/>
                <a:latin typeface="Helvetica" pitchFamily="2" charset="0"/>
                <a:ea typeface="Times New Roman" panose="02020603050405020304" pitchFamily="18" charset="0"/>
                <a:cs typeface="Times New Roman" panose="02020603050405020304" pitchFamily="18" charset="0"/>
              </a:rPr>
              <a:t>, A. Nakamura, C.E. Willman, T.J. Rawling, V.J. </a:t>
            </a:r>
            <a:r>
              <a:rPr lang="en-AU" sz="900" b="1" dirty="0" err="1">
                <a:effectLst/>
                <a:latin typeface="Helvetica" pitchFamily="2" charset="0"/>
                <a:ea typeface="Times New Roman" panose="02020603050405020304" pitchFamily="18" charset="0"/>
                <a:cs typeface="Times New Roman" panose="02020603050405020304" pitchFamily="18" charset="0"/>
              </a:rPr>
              <a:t>Morand</a:t>
            </a:r>
            <a:r>
              <a:rPr lang="en-AU" sz="900" b="1" dirty="0">
                <a:effectLst/>
                <a:latin typeface="Helvetica" pitchFamily="2" charset="0"/>
                <a:ea typeface="Times New Roman" panose="02020603050405020304" pitchFamily="18" charset="0"/>
                <a:cs typeface="Times New Roman" panose="02020603050405020304" pitchFamily="18" charset="0"/>
              </a:rPr>
              <a:t>, P.B. </a:t>
            </a:r>
            <a:r>
              <a:rPr lang="en-AU" sz="900" b="1" dirty="0" err="1">
                <a:effectLst/>
                <a:latin typeface="Helvetica" pitchFamily="2" charset="0"/>
                <a:ea typeface="Times New Roman" panose="02020603050405020304" pitchFamily="18" charset="0"/>
                <a:cs typeface="Times New Roman" panose="02020603050405020304" pitchFamily="18" charset="0"/>
              </a:rPr>
              <a:t>Skladzien</a:t>
            </a:r>
            <a:r>
              <a:rPr lang="en-AU" sz="900" b="1" dirty="0">
                <a:effectLst/>
                <a:latin typeface="Helvetica" pitchFamily="2" charset="0"/>
                <a:ea typeface="Times New Roman" panose="02020603050405020304" pitchFamily="18" charset="0"/>
                <a:cs typeface="Times New Roman" panose="02020603050405020304" pitchFamily="18" charset="0"/>
              </a:rPr>
              <a:t>,  P.J. O'Shea, 2011</a:t>
            </a:r>
            <a:r>
              <a:rPr lang="en-AU" sz="900" dirty="0">
                <a:effectLst/>
                <a:latin typeface="Helvetica" pitchFamily="2" charset="0"/>
                <a:ea typeface="Times New Roman" panose="02020603050405020304" pitchFamily="18" charset="0"/>
                <a:cs typeface="Times New Roman" panose="02020603050405020304" pitchFamily="18" charset="0"/>
              </a:rPr>
              <a:t>. Crustal architecture of central Victoria: results from the 2006 deep crustal reflection seismic survey. </a:t>
            </a:r>
            <a:r>
              <a:rPr lang="en-AU" sz="900" i="1" dirty="0">
                <a:effectLst/>
                <a:latin typeface="Helvetica" pitchFamily="2" charset="0"/>
                <a:ea typeface="Times New Roman" panose="02020603050405020304" pitchFamily="18" charset="0"/>
                <a:cs typeface="Times New Roman" panose="02020603050405020304" pitchFamily="18" charset="0"/>
              </a:rPr>
              <a:t>Australian journal of Earth Sciences</a:t>
            </a:r>
            <a:r>
              <a:rPr lang="en-AU" sz="900" dirty="0">
                <a:effectLst/>
                <a:latin typeface="Helvetica" pitchFamily="2" charset="0"/>
                <a:ea typeface="Times New Roman" panose="02020603050405020304" pitchFamily="18" charset="0"/>
                <a:cs typeface="Times New Roman" panose="02020603050405020304" pitchFamily="18" charset="0"/>
              </a:rPr>
              <a:t> </a:t>
            </a:r>
            <a:r>
              <a:rPr lang="en-AU" sz="900" b="1" i="1" dirty="0">
                <a:effectLst/>
                <a:latin typeface="Helvetica" pitchFamily="2" charset="0"/>
                <a:ea typeface="Times New Roman" panose="02020603050405020304" pitchFamily="18" charset="0"/>
                <a:cs typeface="Times New Roman" panose="02020603050405020304" pitchFamily="18" charset="0"/>
              </a:rPr>
              <a:t>58</a:t>
            </a:r>
            <a:r>
              <a:rPr lang="en-AU" sz="900" dirty="0">
                <a:effectLst/>
                <a:latin typeface="Helvetica" pitchFamily="2" charset="0"/>
                <a:ea typeface="Times New Roman" panose="02020603050405020304" pitchFamily="18" charset="0"/>
                <a:cs typeface="Times New Roman" panose="02020603050405020304" pitchFamily="18" charset="0"/>
              </a:rPr>
              <a:t>, pp. 113-156.</a:t>
            </a:r>
            <a:endParaRPr lang="en-AU" sz="900" dirty="0">
              <a:effectLst/>
              <a:latin typeface="Helvetica"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4CD17516-5336-CFC6-09E5-72A7B2013162}"/>
              </a:ext>
            </a:extLst>
          </p:cNvPr>
          <p:cNvSpPr txBox="1"/>
          <p:nvPr/>
        </p:nvSpPr>
        <p:spPr>
          <a:xfrm>
            <a:off x="6235577" y="480228"/>
            <a:ext cx="2309671" cy="584775"/>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Wedderburn</a:t>
            </a:r>
          </a:p>
        </p:txBody>
      </p:sp>
      <p:sp>
        <p:nvSpPr>
          <p:cNvPr id="11" name="TextBox 10">
            <a:extLst>
              <a:ext uri="{FF2B5EF4-FFF2-40B4-BE49-F238E27FC236}">
                <a16:creationId xmlns:a16="http://schemas.microsoft.com/office/drawing/2014/main" id="{47F525A0-53FC-FD5E-8C15-B63E4D3D6BE0}"/>
              </a:ext>
            </a:extLst>
          </p:cNvPr>
          <p:cNvSpPr txBox="1"/>
          <p:nvPr/>
        </p:nvSpPr>
        <p:spPr>
          <a:xfrm>
            <a:off x="6235577" y="1242182"/>
            <a:ext cx="5115759" cy="2400657"/>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~27 km north of Seismic Line 1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Sits above a ramp anticline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Inferred Cambrian volcanic sequence 2.5s TWT </a:t>
            </a:r>
          </a:p>
          <a:p>
            <a:r>
              <a:rPr lang="en-US" sz="2000" dirty="0">
                <a:latin typeface="Calibri" panose="020F0502020204030204" pitchFamily="34" charset="0"/>
                <a:cs typeface="Calibri" panose="020F0502020204030204" pitchFamily="34" charset="0"/>
              </a:rPr>
              <a:t>or about 7.5 km below surface</a:t>
            </a:r>
          </a:p>
          <a:p>
            <a:endParaRPr lang="en-US"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Compare with Bendigo where volcanics are at 5 s TWT or about 15 km below</a:t>
            </a:r>
          </a:p>
        </p:txBody>
      </p:sp>
      <p:pic>
        <p:nvPicPr>
          <p:cNvPr id="13" name="Picture 12">
            <a:extLst>
              <a:ext uri="{FF2B5EF4-FFF2-40B4-BE49-F238E27FC236}">
                <a16:creationId xmlns:a16="http://schemas.microsoft.com/office/drawing/2014/main" id="{740626E6-C670-DB6C-6993-AB6539D47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55" y="128552"/>
            <a:ext cx="6601533" cy="6279997"/>
          </a:xfrm>
          <a:prstGeom prst="rect">
            <a:avLst/>
          </a:prstGeom>
        </p:spPr>
      </p:pic>
      <p:sp>
        <p:nvSpPr>
          <p:cNvPr id="14" name="TextBox 13">
            <a:extLst>
              <a:ext uri="{FF2B5EF4-FFF2-40B4-BE49-F238E27FC236}">
                <a16:creationId xmlns:a16="http://schemas.microsoft.com/office/drawing/2014/main" id="{919DBC91-8CB7-75DC-9084-BE691BF81279}"/>
              </a:ext>
            </a:extLst>
          </p:cNvPr>
          <p:cNvSpPr txBox="1"/>
          <p:nvPr/>
        </p:nvSpPr>
        <p:spPr>
          <a:xfrm>
            <a:off x="5067946" y="2488678"/>
            <a:ext cx="455574" cy="230832"/>
          </a:xfrm>
          <a:prstGeom prst="rect">
            <a:avLst/>
          </a:prstGeom>
          <a:noFill/>
        </p:spPr>
        <p:txBody>
          <a:bodyPr wrap="none" rtlCol="0">
            <a:spAutoFit/>
          </a:bodyPr>
          <a:lstStyle/>
          <a:p>
            <a:r>
              <a:rPr lang="en-US" sz="900" dirty="0">
                <a:solidFill>
                  <a:schemeClr val="bg1"/>
                </a:solidFill>
              </a:rPr>
              <a:t>2 sec</a:t>
            </a:r>
          </a:p>
        </p:txBody>
      </p:sp>
      <p:sp>
        <p:nvSpPr>
          <p:cNvPr id="15" name="TextBox 14">
            <a:extLst>
              <a:ext uri="{FF2B5EF4-FFF2-40B4-BE49-F238E27FC236}">
                <a16:creationId xmlns:a16="http://schemas.microsoft.com/office/drawing/2014/main" id="{D52540DB-045F-F257-F78C-8D67F7BFBB54}"/>
              </a:ext>
            </a:extLst>
          </p:cNvPr>
          <p:cNvSpPr txBox="1"/>
          <p:nvPr/>
        </p:nvSpPr>
        <p:spPr>
          <a:xfrm>
            <a:off x="5067946" y="3037718"/>
            <a:ext cx="455574" cy="230832"/>
          </a:xfrm>
          <a:prstGeom prst="rect">
            <a:avLst/>
          </a:prstGeom>
          <a:noFill/>
        </p:spPr>
        <p:txBody>
          <a:bodyPr wrap="none" rtlCol="0">
            <a:spAutoFit/>
          </a:bodyPr>
          <a:lstStyle/>
          <a:p>
            <a:r>
              <a:rPr lang="en-US" sz="900" dirty="0">
                <a:solidFill>
                  <a:schemeClr val="bg1"/>
                </a:solidFill>
              </a:rPr>
              <a:t>4 sec</a:t>
            </a:r>
          </a:p>
        </p:txBody>
      </p:sp>
      <p:grpSp>
        <p:nvGrpSpPr>
          <p:cNvPr id="17" name="Group 16">
            <a:extLst>
              <a:ext uri="{FF2B5EF4-FFF2-40B4-BE49-F238E27FC236}">
                <a16:creationId xmlns:a16="http://schemas.microsoft.com/office/drawing/2014/main" id="{9FD79928-AF0C-7ED4-218C-F372073AA74A}"/>
              </a:ext>
            </a:extLst>
          </p:cNvPr>
          <p:cNvGrpSpPr/>
          <p:nvPr/>
        </p:nvGrpSpPr>
        <p:grpSpPr>
          <a:xfrm>
            <a:off x="-178755" y="2183919"/>
            <a:ext cx="5314520" cy="3697897"/>
            <a:chOff x="-178755" y="2183919"/>
            <a:chExt cx="5314520" cy="3697897"/>
          </a:xfrm>
        </p:grpSpPr>
        <p:pic>
          <p:nvPicPr>
            <p:cNvPr id="9" name="Picture 8">
              <a:extLst>
                <a:ext uri="{FF2B5EF4-FFF2-40B4-BE49-F238E27FC236}">
                  <a16:creationId xmlns:a16="http://schemas.microsoft.com/office/drawing/2014/main" id="{9C7238BC-111A-4362-7BF8-22E086622FB3}"/>
                </a:ext>
              </a:extLst>
            </p:cNvPr>
            <p:cNvPicPr>
              <a:picLocks noChangeAspect="1"/>
            </p:cNvPicPr>
            <p:nvPr/>
          </p:nvPicPr>
          <p:blipFill>
            <a:blip r:embed="rId4" cstate="email">
              <a:alphaModFix amt="61000"/>
              <a:extLst>
                <a:ext uri="{28A0092B-C50C-407E-A947-70E740481C1C}">
                  <a14:useLocalDpi xmlns:a14="http://schemas.microsoft.com/office/drawing/2010/main"/>
                </a:ext>
              </a:extLst>
            </a:blip>
            <a:stretch>
              <a:fillRect/>
            </a:stretch>
          </p:blipFill>
          <p:spPr>
            <a:xfrm>
              <a:off x="-11679" y="3369276"/>
              <a:ext cx="5147444" cy="2512540"/>
            </a:xfrm>
            <a:prstGeom prst="rect">
              <a:avLst/>
            </a:prstGeom>
            <a:effectLst>
              <a:outerShdw dist="50800" sx="1000" sy="1000" algn="ctr" rotWithShape="0">
                <a:srgbClr val="000000"/>
              </a:outerShdw>
            </a:effectLst>
          </p:spPr>
        </p:pic>
        <p:pic>
          <p:nvPicPr>
            <p:cNvPr id="12" name="Picture 11">
              <a:extLst>
                <a:ext uri="{FF2B5EF4-FFF2-40B4-BE49-F238E27FC236}">
                  <a16:creationId xmlns:a16="http://schemas.microsoft.com/office/drawing/2014/main" id="{C7CBFFA5-DF2E-6045-C542-984398723077}"/>
                </a:ext>
              </a:extLst>
            </p:cNvPr>
            <p:cNvPicPr>
              <a:picLocks noChangeAspect="1"/>
            </p:cNvPicPr>
            <p:nvPr/>
          </p:nvPicPr>
          <p:blipFill>
            <a:blip r:embed="rId5" cstate="email">
              <a:alphaModFix amt="59000"/>
              <a:extLst>
                <a:ext uri="{28A0092B-C50C-407E-A947-70E740481C1C}">
                  <a14:useLocalDpi xmlns:a14="http://schemas.microsoft.com/office/drawing/2010/main"/>
                </a:ext>
              </a:extLst>
            </a:blip>
            <a:stretch>
              <a:fillRect/>
            </a:stretch>
          </p:blipFill>
          <p:spPr>
            <a:xfrm>
              <a:off x="-178755" y="2274810"/>
              <a:ext cx="4021488" cy="2931404"/>
            </a:xfrm>
            <a:prstGeom prst="rect">
              <a:avLst/>
            </a:prstGeom>
          </p:spPr>
        </p:pic>
        <p:pic>
          <p:nvPicPr>
            <p:cNvPr id="16" name="Picture 15">
              <a:extLst>
                <a:ext uri="{FF2B5EF4-FFF2-40B4-BE49-F238E27FC236}">
                  <a16:creationId xmlns:a16="http://schemas.microsoft.com/office/drawing/2014/main" id="{A5648AE8-7067-853B-D837-A8D5370D822E}"/>
                </a:ext>
              </a:extLst>
            </p:cNvPr>
            <p:cNvPicPr>
              <a:picLocks noChangeAspect="1"/>
            </p:cNvPicPr>
            <p:nvPr/>
          </p:nvPicPr>
          <p:blipFill>
            <a:blip r:embed="rId6">
              <a:alphaModFix amt="80000"/>
            </a:blip>
            <a:stretch>
              <a:fillRect/>
            </a:stretch>
          </p:blipFill>
          <p:spPr>
            <a:xfrm>
              <a:off x="3332634" y="2183919"/>
              <a:ext cx="510099" cy="535592"/>
            </a:xfrm>
            <a:prstGeom prst="rect">
              <a:avLst/>
            </a:prstGeom>
          </p:spPr>
        </p:pic>
      </p:grpSp>
      <p:sp>
        <p:nvSpPr>
          <p:cNvPr id="18" name="TextBox 17">
            <a:extLst>
              <a:ext uri="{FF2B5EF4-FFF2-40B4-BE49-F238E27FC236}">
                <a16:creationId xmlns:a16="http://schemas.microsoft.com/office/drawing/2014/main" id="{768A74DE-35CB-1E8B-59A2-A3FF707B3EDE}"/>
              </a:ext>
            </a:extLst>
          </p:cNvPr>
          <p:cNvSpPr txBox="1"/>
          <p:nvPr/>
        </p:nvSpPr>
        <p:spPr>
          <a:xfrm>
            <a:off x="5001634" y="5766400"/>
            <a:ext cx="952505" cy="230832"/>
          </a:xfrm>
          <a:prstGeom prst="rect">
            <a:avLst/>
          </a:prstGeom>
          <a:noFill/>
        </p:spPr>
        <p:txBody>
          <a:bodyPr wrap="none" rtlCol="0">
            <a:spAutoFit/>
          </a:bodyPr>
          <a:lstStyle/>
          <a:p>
            <a:r>
              <a:rPr lang="en-US" sz="900" dirty="0">
                <a:solidFill>
                  <a:schemeClr val="bg1"/>
                </a:solidFill>
              </a:rPr>
              <a:t>14 sec (42 km)</a:t>
            </a:r>
          </a:p>
        </p:txBody>
      </p:sp>
    </p:spTree>
    <p:extLst>
      <p:ext uri="{BB962C8B-B14F-4D97-AF65-F5344CB8AC3E}">
        <p14:creationId xmlns:p14="http://schemas.microsoft.com/office/powerpoint/2010/main" val="37681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6327-0E6C-91B2-4A08-E3A2EFA8A67F}"/>
              </a:ext>
            </a:extLst>
          </p:cNvPr>
          <p:cNvSpPr>
            <a:spLocks noGrp="1"/>
          </p:cNvSpPr>
          <p:nvPr>
            <p:ph type="title"/>
          </p:nvPr>
        </p:nvSpPr>
        <p:spPr>
          <a:xfrm>
            <a:off x="1277958" y="2656468"/>
            <a:ext cx="9291215" cy="1049235"/>
          </a:xfrm>
        </p:spPr>
        <p:txBody>
          <a:bodyPr>
            <a:normAutofit/>
          </a:bodyPr>
          <a:lstStyle/>
          <a:p>
            <a:r>
              <a:rPr lang="en-US" sz="4000" dirty="0" err="1">
                <a:latin typeface="Helvetica" pitchFamily="2" charset="0"/>
              </a:rPr>
              <a:t>THank</a:t>
            </a:r>
            <a:r>
              <a:rPr lang="en-US" sz="4000" dirty="0">
                <a:latin typeface="Helvetica" pitchFamily="2" charset="0"/>
              </a:rPr>
              <a:t> You</a:t>
            </a:r>
          </a:p>
        </p:txBody>
      </p:sp>
    </p:spTree>
    <p:extLst>
      <p:ext uri="{BB962C8B-B14F-4D97-AF65-F5344CB8AC3E}">
        <p14:creationId xmlns:p14="http://schemas.microsoft.com/office/powerpoint/2010/main" val="2604511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572C3F-7191-CB41-9044-392680F679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998488" cy="6202569"/>
          </a:xfrm>
          <a:prstGeom prst="rect">
            <a:avLst/>
          </a:prstGeom>
        </p:spPr>
      </p:pic>
      <p:sp>
        <p:nvSpPr>
          <p:cNvPr id="3" name="TextBox 2">
            <a:extLst>
              <a:ext uri="{FF2B5EF4-FFF2-40B4-BE49-F238E27FC236}">
                <a16:creationId xmlns:a16="http://schemas.microsoft.com/office/drawing/2014/main" id="{6EAB62BF-8397-1486-17F2-3E65994B6FAF}"/>
              </a:ext>
            </a:extLst>
          </p:cNvPr>
          <p:cNvSpPr txBox="1"/>
          <p:nvPr/>
        </p:nvSpPr>
        <p:spPr>
          <a:xfrm>
            <a:off x="8172342" y="30899"/>
            <a:ext cx="3452800" cy="1338828"/>
          </a:xfrm>
          <a:prstGeom prst="rect">
            <a:avLst/>
          </a:prstGeom>
          <a:noFill/>
        </p:spPr>
        <p:txBody>
          <a:bodyPr wrap="square" rtlCol="0">
            <a:spAutoFit/>
          </a:bodyPr>
          <a:lstStyle/>
          <a:p>
            <a:r>
              <a:rPr lang="en-AU" sz="1050" b="1" dirty="0">
                <a:effectLst/>
                <a:latin typeface="Helvetica" pitchFamily="2" charset="0"/>
                <a:ea typeface="Times New Roman" panose="02020603050405020304" pitchFamily="18" charset="0"/>
                <a:cs typeface="Times New Roman" panose="02020603050405020304" pitchFamily="18" charset="0"/>
              </a:rPr>
              <a:t>R.A. Cayley, R.J. </a:t>
            </a:r>
            <a:r>
              <a:rPr lang="en-AU" sz="1050" b="1" dirty="0" err="1">
                <a:effectLst/>
                <a:latin typeface="Helvetica" pitchFamily="2" charset="0"/>
                <a:ea typeface="Times New Roman" panose="02020603050405020304" pitchFamily="18" charset="0"/>
                <a:cs typeface="Times New Roman" panose="02020603050405020304" pitchFamily="18" charset="0"/>
              </a:rPr>
              <a:t>Korsch</a:t>
            </a:r>
            <a:r>
              <a:rPr lang="en-AU" sz="1050" b="1" dirty="0">
                <a:effectLst/>
                <a:latin typeface="Helvetica" pitchFamily="2" charset="0"/>
                <a:ea typeface="Times New Roman" panose="02020603050405020304" pitchFamily="18" charset="0"/>
                <a:cs typeface="Times New Roman" panose="02020603050405020304" pitchFamily="18" charset="0"/>
              </a:rPr>
              <a:t>, D.H. Moore, R.D. </a:t>
            </a:r>
            <a:r>
              <a:rPr lang="en-AU" sz="1050" b="1" dirty="0" err="1">
                <a:effectLst/>
                <a:latin typeface="Helvetica" pitchFamily="2" charset="0"/>
                <a:ea typeface="Times New Roman" panose="02020603050405020304" pitchFamily="18" charset="0"/>
                <a:cs typeface="Times New Roman" panose="02020603050405020304" pitchFamily="18" charset="0"/>
              </a:rPr>
              <a:t>Costelloe</a:t>
            </a:r>
            <a:r>
              <a:rPr lang="en-AU" sz="1050" b="1" dirty="0">
                <a:effectLst/>
                <a:latin typeface="Helvetica" pitchFamily="2" charset="0"/>
                <a:ea typeface="Times New Roman" panose="02020603050405020304" pitchFamily="18" charset="0"/>
                <a:cs typeface="Times New Roman" panose="02020603050405020304" pitchFamily="18" charset="0"/>
              </a:rPr>
              <a:t>, A. Nakamura, C.E. Willman, T.J. Rawling, V.J. </a:t>
            </a:r>
            <a:r>
              <a:rPr lang="en-AU" sz="1050" b="1" dirty="0" err="1">
                <a:effectLst/>
                <a:latin typeface="Helvetica" pitchFamily="2" charset="0"/>
                <a:ea typeface="Times New Roman" panose="02020603050405020304" pitchFamily="18" charset="0"/>
                <a:cs typeface="Times New Roman" panose="02020603050405020304" pitchFamily="18" charset="0"/>
              </a:rPr>
              <a:t>Morand</a:t>
            </a:r>
            <a:r>
              <a:rPr lang="en-AU" sz="1050" b="1" dirty="0">
                <a:effectLst/>
                <a:latin typeface="Helvetica" pitchFamily="2" charset="0"/>
                <a:ea typeface="Times New Roman" panose="02020603050405020304" pitchFamily="18" charset="0"/>
                <a:cs typeface="Times New Roman" panose="02020603050405020304" pitchFamily="18" charset="0"/>
              </a:rPr>
              <a:t>, P.B. </a:t>
            </a:r>
            <a:r>
              <a:rPr lang="en-AU" sz="1050" b="1" dirty="0" err="1">
                <a:effectLst/>
                <a:latin typeface="Helvetica" pitchFamily="2" charset="0"/>
                <a:ea typeface="Times New Roman" panose="02020603050405020304" pitchFamily="18" charset="0"/>
                <a:cs typeface="Times New Roman" panose="02020603050405020304" pitchFamily="18" charset="0"/>
              </a:rPr>
              <a:t>Skladzien</a:t>
            </a:r>
            <a:r>
              <a:rPr lang="en-AU" sz="1050" b="1" dirty="0">
                <a:effectLst/>
                <a:latin typeface="Helvetica" pitchFamily="2" charset="0"/>
                <a:ea typeface="Times New Roman" panose="02020603050405020304" pitchFamily="18" charset="0"/>
                <a:cs typeface="Times New Roman" panose="02020603050405020304" pitchFamily="18" charset="0"/>
              </a:rPr>
              <a:t>,  P.J. O'Shea, 2011</a:t>
            </a:r>
            <a:r>
              <a:rPr lang="en-AU" sz="1050" dirty="0">
                <a:effectLst/>
                <a:latin typeface="Helvetica" pitchFamily="2" charset="0"/>
                <a:ea typeface="Times New Roman" panose="02020603050405020304" pitchFamily="18" charset="0"/>
                <a:cs typeface="Times New Roman" panose="02020603050405020304" pitchFamily="18" charset="0"/>
              </a:rPr>
              <a:t>. Crustal architecture of central Victoria: results from the 2006 deep crustal reflection seismic survey. </a:t>
            </a:r>
            <a:r>
              <a:rPr lang="en-AU" sz="1050" i="1" dirty="0">
                <a:effectLst/>
                <a:latin typeface="Helvetica" pitchFamily="2" charset="0"/>
                <a:ea typeface="Times New Roman" panose="02020603050405020304" pitchFamily="18" charset="0"/>
                <a:cs typeface="Times New Roman" panose="02020603050405020304" pitchFamily="18" charset="0"/>
              </a:rPr>
              <a:t>Australian journal of Earth Sciences</a:t>
            </a:r>
            <a:r>
              <a:rPr lang="en-AU" sz="1050" dirty="0">
                <a:effectLst/>
                <a:latin typeface="Helvetica" pitchFamily="2" charset="0"/>
                <a:ea typeface="Times New Roman" panose="02020603050405020304" pitchFamily="18" charset="0"/>
                <a:cs typeface="Times New Roman" panose="02020603050405020304" pitchFamily="18" charset="0"/>
              </a:rPr>
              <a:t> </a:t>
            </a:r>
            <a:r>
              <a:rPr lang="en-AU" sz="1050" b="1" i="1" dirty="0">
                <a:effectLst/>
                <a:latin typeface="Helvetica" pitchFamily="2" charset="0"/>
                <a:ea typeface="Times New Roman" panose="02020603050405020304" pitchFamily="18" charset="0"/>
                <a:cs typeface="Times New Roman" panose="02020603050405020304" pitchFamily="18" charset="0"/>
              </a:rPr>
              <a:t>58</a:t>
            </a:r>
            <a:r>
              <a:rPr lang="en-AU" sz="1050" dirty="0">
                <a:effectLst/>
                <a:latin typeface="Helvetica" pitchFamily="2" charset="0"/>
                <a:ea typeface="Times New Roman" panose="02020603050405020304" pitchFamily="18" charset="0"/>
                <a:cs typeface="Times New Roman" panose="02020603050405020304" pitchFamily="18" charset="0"/>
              </a:rPr>
              <a:t>, pp. 113-156.</a:t>
            </a:r>
            <a:endParaRPr lang="en-AU" sz="1050" dirty="0">
              <a:effectLst/>
              <a:latin typeface="Helvetica" pitchFamily="2" charset="0"/>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F42B2AE5-57C5-9F35-BD8F-84A5B08D713E}"/>
              </a:ext>
            </a:extLst>
          </p:cNvPr>
          <p:cNvSpPr txBox="1"/>
          <p:nvPr/>
        </p:nvSpPr>
        <p:spPr>
          <a:xfrm>
            <a:off x="8172341" y="3120657"/>
            <a:ext cx="3734955" cy="1061829"/>
          </a:xfrm>
          <a:prstGeom prst="rect">
            <a:avLst/>
          </a:prstGeom>
          <a:noFill/>
        </p:spPr>
        <p:txBody>
          <a:bodyPr wrap="square">
            <a:spAutoFit/>
          </a:bodyPr>
          <a:lstStyle/>
          <a:p>
            <a:r>
              <a:rPr lang="en-GB" sz="1050" b="1" dirty="0">
                <a:effectLst/>
                <a:latin typeface="Helvetica" pitchFamily="2" charset="0"/>
                <a:ea typeface="Times New Roman" panose="02020603050405020304" pitchFamily="18" charset="0"/>
                <a:cs typeface="Arial" panose="020B0604020202020204" pitchFamily="34" charset="0"/>
              </a:rPr>
              <a:t>Willman C. E., </a:t>
            </a:r>
            <a:r>
              <a:rPr lang="en-GB" sz="1050" b="1" dirty="0" err="1">
                <a:effectLst/>
                <a:latin typeface="Helvetica" pitchFamily="2" charset="0"/>
                <a:ea typeface="Times New Roman" panose="02020603050405020304" pitchFamily="18" charset="0"/>
                <a:cs typeface="Arial" panose="020B0604020202020204" pitchFamily="34" charset="0"/>
              </a:rPr>
              <a:t>Korsch</a:t>
            </a:r>
            <a:r>
              <a:rPr lang="en-GB" sz="1050" b="1" dirty="0">
                <a:effectLst/>
                <a:latin typeface="Helvetica" pitchFamily="2" charset="0"/>
                <a:ea typeface="Times New Roman" panose="02020603050405020304" pitchFamily="18" charset="0"/>
                <a:cs typeface="Arial" panose="020B0604020202020204" pitchFamily="34" charset="0"/>
              </a:rPr>
              <a:t> R. J., Moore D. H., Cayley R. A., </a:t>
            </a:r>
            <a:r>
              <a:rPr lang="en-GB" sz="1050" b="1" dirty="0" err="1">
                <a:effectLst/>
                <a:latin typeface="Helvetica" pitchFamily="2" charset="0"/>
                <a:ea typeface="Times New Roman" panose="02020603050405020304" pitchFamily="18" charset="0"/>
                <a:cs typeface="Arial" panose="020B0604020202020204" pitchFamily="34" charset="0"/>
              </a:rPr>
              <a:t>Lisitsin</a:t>
            </a:r>
            <a:r>
              <a:rPr lang="en-GB" sz="1050" b="1" dirty="0">
                <a:effectLst/>
                <a:latin typeface="Helvetica" pitchFamily="2" charset="0"/>
                <a:ea typeface="Times New Roman" panose="02020603050405020304" pitchFamily="18" charset="0"/>
                <a:cs typeface="Arial" panose="020B0604020202020204" pitchFamily="34" charset="0"/>
              </a:rPr>
              <a:t> V.A., Rawling T. J., </a:t>
            </a:r>
            <a:r>
              <a:rPr lang="en-GB" sz="1050" b="1" dirty="0" err="1">
                <a:effectLst/>
                <a:latin typeface="Helvetica" pitchFamily="2" charset="0"/>
                <a:ea typeface="Times New Roman" panose="02020603050405020304" pitchFamily="18" charset="0"/>
                <a:cs typeface="Arial" panose="020B0604020202020204" pitchFamily="34" charset="0"/>
              </a:rPr>
              <a:t>Morand</a:t>
            </a:r>
            <a:r>
              <a:rPr lang="en-GB" sz="1050" b="1" dirty="0">
                <a:effectLst/>
                <a:latin typeface="Helvetica" pitchFamily="2" charset="0"/>
                <a:ea typeface="Times New Roman" panose="02020603050405020304" pitchFamily="18" charset="0"/>
                <a:cs typeface="Arial" panose="020B0604020202020204" pitchFamily="34" charset="0"/>
              </a:rPr>
              <a:t> V. J. &amp; O’Shea P. J. 2010. </a:t>
            </a:r>
            <a:r>
              <a:rPr lang="en-GB" sz="1050" dirty="0">
                <a:effectLst/>
                <a:latin typeface="Helvetica" pitchFamily="2" charset="0"/>
                <a:ea typeface="Times New Roman" panose="02020603050405020304" pitchFamily="18" charset="0"/>
                <a:cs typeface="Arial" panose="020B0604020202020204" pitchFamily="34" charset="0"/>
              </a:rPr>
              <a:t>Crustal scale fluid pathways and source rocks in the Victorian Gold Province, Australia: insights from deep seismic reflection profiles. Economic Geology 105, 895–915.</a:t>
            </a:r>
            <a:endParaRPr lang="en-AU" sz="1050" dirty="0">
              <a:effectLst/>
              <a:latin typeface="Helvetica" pitchFamily="2"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5CED981C-EDD1-0F2C-5471-7824E26E50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5291" y="1146094"/>
            <a:ext cx="4109056" cy="1801167"/>
          </a:xfrm>
          <a:prstGeom prst="rect">
            <a:avLst/>
          </a:prstGeom>
        </p:spPr>
      </p:pic>
      <p:pic>
        <p:nvPicPr>
          <p:cNvPr id="9" name="Picture 8">
            <a:extLst>
              <a:ext uri="{FF2B5EF4-FFF2-40B4-BE49-F238E27FC236}">
                <a16:creationId xmlns:a16="http://schemas.microsoft.com/office/drawing/2014/main" id="{9F384103-661E-7C84-DDCE-6996453BBD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85291" y="4474675"/>
            <a:ext cx="4202634" cy="1677774"/>
          </a:xfrm>
          <a:prstGeom prst="rect">
            <a:avLst/>
          </a:prstGeom>
        </p:spPr>
      </p:pic>
      <p:sp>
        <p:nvSpPr>
          <p:cNvPr id="7" name="Slide Number Placeholder 2">
            <a:extLst>
              <a:ext uri="{FF2B5EF4-FFF2-40B4-BE49-F238E27FC236}">
                <a16:creationId xmlns:a16="http://schemas.microsoft.com/office/drawing/2014/main" id="{64D28E74-BF67-241A-E77C-6803032367B2}"/>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3</a:t>
            </a:fld>
            <a:endParaRPr lang="en-US" dirty="0">
              <a:solidFill>
                <a:schemeClr val="tx1"/>
              </a:solidFill>
            </a:endParaRPr>
          </a:p>
        </p:txBody>
      </p:sp>
      <p:sp>
        <p:nvSpPr>
          <p:cNvPr id="10" name="TextBox 9">
            <a:extLst>
              <a:ext uri="{FF2B5EF4-FFF2-40B4-BE49-F238E27FC236}">
                <a16:creationId xmlns:a16="http://schemas.microsoft.com/office/drawing/2014/main" id="{FDC1D3C0-2D44-49FC-980A-0C1C7021F79D}"/>
              </a:ext>
            </a:extLst>
          </p:cNvPr>
          <p:cNvSpPr txBox="1"/>
          <p:nvPr/>
        </p:nvSpPr>
        <p:spPr>
          <a:xfrm>
            <a:off x="292530" y="0"/>
            <a:ext cx="2125206" cy="769441"/>
          </a:xfrm>
          <a:prstGeom prst="rect">
            <a:avLst/>
          </a:prstGeom>
          <a:noFill/>
          <a:ln>
            <a:solidFill>
              <a:schemeClr val="bg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100" dirty="0">
                <a:solidFill>
                  <a:schemeClr val="bg1"/>
                </a:solidFill>
                <a:latin typeface="Calibri" panose="020F0502020204030204" pitchFamily="34" charset="0"/>
                <a:cs typeface="Calibri" panose="020F0502020204030204" pitchFamily="34" charset="0"/>
              </a:rPr>
              <a:t>Line 1 = 141 km</a:t>
            </a:r>
          </a:p>
          <a:p>
            <a:pPr eaLnBrk="1" hangingPunct="1">
              <a:spcBef>
                <a:spcPct val="0"/>
              </a:spcBef>
            </a:pPr>
            <a:r>
              <a:rPr lang="en-US" altLang="en-US" sz="1100" dirty="0">
                <a:solidFill>
                  <a:schemeClr val="bg1"/>
                </a:solidFill>
                <a:latin typeface="Calibri" panose="020F0502020204030204" pitchFamily="34" charset="0"/>
                <a:cs typeface="Calibri" panose="020F0502020204030204" pitchFamily="34" charset="0"/>
              </a:rPr>
              <a:t>Line 2 = 106km</a:t>
            </a:r>
          </a:p>
          <a:p>
            <a:pPr eaLnBrk="1" hangingPunct="1">
              <a:spcBef>
                <a:spcPct val="0"/>
              </a:spcBef>
            </a:pPr>
            <a:r>
              <a:rPr lang="en-US" altLang="en-US" sz="1100" dirty="0">
                <a:solidFill>
                  <a:schemeClr val="bg1"/>
                </a:solidFill>
                <a:latin typeface="Calibri" panose="020F0502020204030204" pitchFamily="34" charset="0"/>
                <a:cs typeface="Calibri" panose="020F0502020204030204" pitchFamily="34" charset="0"/>
              </a:rPr>
              <a:t>Line 3 = 72 km (Line 4= 78 km)</a:t>
            </a:r>
          </a:p>
          <a:p>
            <a:pPr eaLnBrk="1" hangingPunct="1">
              <a:spcBef>
                <a:spcPct val="0"/>
              </a:spcBef>
            </a:pPr>
            <a:r>
              <a:rPr lang="en-US" altLang="en-US" sz="1100" dirty="0">
                <a:solidFill>
                  <a:schemeClr val="bg1"/>
                </a:solidFill>
                <a:latin typeface="Calibri" panose="020F0502020204030204" pitchFamily="34" charset="0"/>
                <a:cs typeface="Calibri" panose="020F0502020204030204" pitchFamily="34" charset="0"/>
              </a:rPr>
              <a:t>Total = 319 km (398 km)</a:t>
            </a:r>
          </a:p>
        </p:txBody>
      </p:sp>
      <p:sp>
        <p:nvSpPr>
          <p:cNvPr id="11" name="TextBox 10">
            <a:extLst>
              <a:ext uri="{FF2B5EF4-FFF2-40B4-BE49-F238E27FC236}">
                <a16:creationId xmlns:a16="http://schemas.microsoft.com/office/drawing/2014/main" id="{0F08C6CD-56DE-1F2A-AF2F-215ACEA2BE13}"/>
              </a:ext>
            </a:extLst>
          </p:cNvPr>
          <p:cNvSpPr txBox="1"/>
          <p:nvPr/>
        </p:nvSpPr>
        <p:spPr>
          <a:xfrm>
            <a:off x="4218766" y="30899"/>
            <a:ext cx="2918203" cy="430887"/>
          </a:xfrm>
          <a:prstGeom prst="rect">
            <a:avLst/>
          </a:prstGeom>
          <a:noFill/>
          <a:ln>
            <a:solidFill>
              <a:schemeClr val="bg1"/>
            </a:solidFill>
          </a:ln>
        </p:spPr>
        <p:txBody>
          <a:bodyPr wrap="square">
            <a:spAutoFit/>
          </a:bodyPr>
          <a:lstStyle/>
          <a:p>
            <a:pPr eaLnBrk="1" hangingPunct="1">
              <a:spcBef>
                <a:spcPct val="0"/>
              </a:spcBef>
            </a:pPr>
            <a:r>
              <a:rPr lang="en-US" altLang="en-US" sz="1100" dirty="0">
                <a:solidFill>
                  <a:schemeClr val="bg1"/>
                </a:solidFill>
                <a:latin typeface="Calibri" panose="020F0502020204030204" pitchFamily="34" charset="0"/>
                <a:cs typeface="Calibri" panose="020F0502020204030204" pitchFamily="34" charset="0"/>
              </a:rPr>
              <a:t>Bendigo GF (north end) = 26 km south of Line 2</a:t>
            </a:r>
          </a:p>
          <a:p>
            <a:pPr eaLnBrk="1" hangingPunct="1">
              <a:spcBef>
                <a:spcPct val="0"/>
              </a:spcBef>
            </a:pPr>
            <a:r>
              <a:rPr lang="en-US" altLang="en-US" sz="1100" dirty="0">
                <a:solidFill>
                  <a:schemeClr val="bg1"/>
                </a:solidFill>
                <a:latin typeface="Calibri" panose="020F0502020204030204" pitchFamily="34" charset="0"/>
                <a:cs typeface="Calibri" panose="020F0502020204030204" pitchFamily="34" charset="0"/>
              </a:rPr>
              <a:t>Wedderburn ~ 27 km north of Line 1</a:t>
            </a:r>
          </a:p>
        </p:txBody>
      </p:sp>
    </p:spTree>
    <p:extLst>
      <p:ext uri="{BB962C8B-B14F-4D97-AF65-F5344CB8AC3E}">
        <p14:creationId xmlns:p14="http://schemas.microsoft.com/office/powerpoint/2010/main" val="94271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6AD5B-B571-F1EF-927E-B67C2BC94CD6}"/>
              </a:ext>
            </a:extLst>
          </p:cNvPr>
          <p:cNvSpPr txBox="1"/>
          <p:nvPr/>
        </p:nvSpPr>
        <p:spPr>
          <a:xfrm>
            <a:off x="270235" y="2228671"/>
            <a:ext cx="11651530" cy="1508105"/>
          </a:xfrm>
          <a:prstGeom prst="rect">
            <a:avLst/>
          </a:prstGeom>
          <a:noFill/>
        </p:spPr>
        <p:txBody>
          <a:bodyPr wrap="square" rtlCol="0">
            <a:spAutoFit/>
          </a:bodyPr>
          <a:lstStyle/>
          <a:p>
            <a:pPr algn="ctr"/>
            <a:r>
              <a:rPr lang="en-US" sz="4600" dirty="0"/>
              <a:t>What have we learnt from &gt;150 years </a:t>
            </a:r>
          </a:p>
          <a:p>
            <a:pPr algn="ctr"/>
            <a:r>
              <a:rPr lang="en-US" sz="4600" dirty="0"/>
              <a:t>of mining and mapping?</a:t>
            </a:r>
          </a:p>
        </p:txBody>
      </p:sp>
      <p:sp>
        <p:nvSpPr>
          <p:cNvPr id="3" name="Slide Number Placeholder 2">
            <a:extLst>
              <a:ext uri="{FF2B5EF4-FFF2-40B4-BE49-F238E27FC236}">
                <a16:creationId xmlns:a16="http://schemas.microsoft.com/office/drawing/2014/main" id="{52B454A9-D8C8-91C3-800E-E593AE94CD8D}"/>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4</a:t>
            </a:fld>
            <a:endParaRPr lang="en-US" dirty="0">
              <a:solidFill>
                <a:schemeClr val="tx1"/>
              </a:solidFill>
            </a:endParaRPr>
          </a:p>
        </p:txBody>
      </p:sp>
    </p:spTree>
    <p:extLst>
      <p:ext uri="{BB962C8B-B14F-4D97-AF65-F5344CB8AC3E}">
        <p14:creationId xmlns:p14="http://schemas.microsoft.com/office/powerpoint/2010/main" val="261229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78B082-8AEA-B15A-B42F-4E11C9BBF591}"/>
              </a:ext>
            </a:extLst>
          </p:cNvPr>
          <p:cNvSpPr/>
          <p:nvPr/>
        </p:nvSpPr>
        <p:spPr>
          <a:xfrm>
            <a:off x="0" y="-546220"/>
            <a:ext cx="12192000" cy="740958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a:extLst>
              <a:ext uri="{FF2B5EF4-FFF2-40B4-BE49-F238E27FC236}">
                <a16:creationId xmlns:a16="http://schemas.microsoft.com/office/drawing/2014/main" id="{26F62922-B41D-0E5F-FBDB-061B85853BFE}"/>
              </a:ext>
            </a:extLst>
          </p:cNvPr>
          <p:cNvSpPr/>
          <p:nvPr/>
        </p:nvSpPr>
        <p:spPr>
          <a:xfrm>
            <a:off x="253128" y="6213"/>
            <a:ext cx="4550004" cy="485919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853BAA-7EB3-3752-C811-69228FCC8353}"/>
              </a:ext>
            </a:extLst>
          </p:cNvPr>
          <p:cNvSpPr/>
          <p:nvPr/>
        </p:nvSpPr>
        <p:spPr>
          <a:xfrm>
            <a:off x="4969877" y="0"/>
            <a:ext cx="3317172" cy="582458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Content Placeholder 4">
            <a:extLst>
              <a:ext uri="{FF2B5EF4-FFF2-40B4-BE49-F238E27FC236}">
                <a16:creationId xmlns:a16="http://schemas.microsoft.com/office/drawing/2014/main" id="{02314491-F88F-6F48-9AD1-45844184F5E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3537" y="184150"/>
            <a:ext cx="8694737" cy="5565775"/>
          </a:xfrm>
        </p:spPr>
      </p:pic>
      <p:sp>
        <p:nvSpPr>
          <p:cNvPr id="2" name="Footer Placeholder 1">
            <a:extLst>
              <a:ext uri="{FF2B5EF4-FFF2-40B4-BE49-F238E27FC236}">
                <a16:creationId xmlns:a16="http://schemas.microsoft.com/office/drawing/2014/main" id="{7FD8A550-3675-D8B0-A941-A35825E417BF}"/>
              </a:ext>
            </a:extLst>
          </p:cNvPr>
          <p:cNvSpPr>
            <a:spLocks noGrp="1"/>
          </p:cNvSpPr>
          <p:nvPr>
            <p:ph type="ftr" sz="quarter" idx="11"/>
          </p:nvPr>
        </p:nvSpPr>
        <p:spPr>
          <a:xfrm>
            <a:off x="503756" y="307871"/>
            <a:ext cx="3867150" cy="453159"/>
          </a:xfrm>
        </p:spPr>
        <p:txBody>
          <a:bodyPr/>
          <a:lstStyle/>
          <a:p>
            <a:pPr>
              <a:defRPr/>
            </a:pPr>
            <a:r>
              <a:rPr lang="en-US" sz="2000" dirty="0">
                <a:solidFill>
                  <a:schemeClr val="bg1"/>
                </a:solidFill>
                <a:latin typeface="Helvetica" pitchFamily="2" charset="0"/>
              </a:rPr>
              <a:t>Wattle Gully Mine, Chewton</a:t>
            </a:r>
          </a:p>
        </p:txBody>
      </p:sp>
      <p:sp>
        <p:nvSpPr>
          <p:cNvPr id="5" name="Footer Placeholder 1">
            <a:extLst>
              <a:ext uri="{FF2B5EF4-FFF2-40B4-BE49-F238E27FC236}">
                <a16:creationId xmlns:a16="http://schemas.microsoft.com/office/drawing/2014/main" id="{E717CE26-A085-116E-0DDA-AB6A5E1FF692}"/>
              </a:ext>
            </a:extLst>
          </p:cNvPr>
          <p:cNvSpPr txBox="1">
            <a:spLocks/>
          </p:cNvSpPr>
          <p:nvPr/>
        </p:nvSpPr>
        <p:spPr>
          <a:xfrm>
            <a:off x="5484151" y="142586"/>
            <a:ext cx="2336945" cy="4531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000" dirty="0">
                <a:solidFill>
                  <a:schemeClr val="bg1"/>
                </a:solidFill>
                <a:latin typeface="Helvetica" pitchFamily="2" charset="0"/>
              </a:rPr>
              <a:t>Bendigo Structure</a:t>
            </a:r>
          </a:p>
        </p:txBody>
      </p:sp>
      <p:pic>
        <p:nvPicPr>
          <p:cNvPr id="9" name="Picture 8">
            <a:extLst>
              <a:ext uri="{FF2B5EF4-FFF2-40B4-BE49-F238E27FC236}">
                <a16:creationId xmlns:a16="http://schemas.microsoft.com/office/drawing/2014/main" id="{C726D841-5B69-1AD3-844C-AC83C58BF3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8687852" y="904705"/>
            <a:ext cx="2859039" cy="4196331"/>
          </a:xfrm>
          <a:prstGeom prst="rect">
            <a:avLst/>
          </a:prstGeom>
          <a:effectLst>
            <a:outerShdw blurRad="50800" dist="56956" dir="7680000" algn="ctr" rotWithShape="0">
              <a:srgbClr val="000000">
                <a:alpha val="43137"/>
              </a:srgbClr>
            </a:outerShdw>
          </a:effectLst>
        </p:spPr>
      </p:pic>
      <p:sp>
        <p:nvSpPr>
          <p:cNvPr id="10" name="Footer Placeholder 1">
            <a:extLst>
              <a:ext uri="{FF2B5EF4-FFF2-40B4-BE49-F238E27FC236}">
                <a16:creationId xmlns:a16="http://schemas.microsoft.com/office/drawing/2014/main" id="{067D9A8A-3C94-664F-E5AA-8BB4C4324138}"/>
              </a:ext>
            </a:extLst>
          </p:cNvPr>
          <p:cNvSpPr txBox="1">
            <a:spLocks/>
          </p:cNvSpPr>
          <p:nvPr/>
        </p:nvSpPr>
        <p:spPr>
          <a:xfrm>
            <a:off x="9632334" y="1112153"/>
            <a:ext cx="2336945" cy="45315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000" dirty="0">
                <a:solidFill>
                  <a:schemeClr val="bg1"/>
                </a:solidFill>
                <a:latin typeface="Helvetica" pitchFamily="2" charset="0"/>
              </a:rPr>
              <a:t>Ballarat</a:t>
            </a:r>
          </a:p>
        </p:txBody>
      </p:sp>
      <p:sp>
        <p:nvSpPr>
          <p:cNvPr id="4" name="Slide Number Placeholder 2">
            <a:extLst>
              <a:ext uri="{FF2B5EF4-FFF2-40B4-BE49-F238E27FC236}">
                <a16:creationId xmlns:a16="http://schemas.microsoft.com/office/drawing/2014/main" id="{8BE66C74-8DCB-73C5-977D-2DE7391A32C3}"/>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bg1"/>
                </a:solidFill>
              </a:rPr>
              <a:pPr>
                <a:defRPr/>
              </a:pPr>
              <a:t>5</a:t>
            </a:fld>
            <a:endParaRPr lang="en-US"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88783B-C10D-C6A9-D2C5-8A293F9A6F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5318" y="3347772"/>
            <a:ext cx="5696681" cy="3887526"/>
          </a:xfrm>
          <a:prstGeom prst="rect">
            <a:avLst/>
          </a:prstGeom>
        </p:spPr>
      </p:pic>
      <p:grpSp>
        <p:nvGrpSpPr>
          <p:cNvPr id="10" name="Group 9">
            <a:extLst>
              <a:ext uri="{FF2B5EF4-FFF2-40B4-BE49-F238E27FC236}">
                <a16:creationId xmlns:a16="http://schemas.microsoft.com/office/drawing/2014/main" id="{811BB524-95FE-CF61-0F5B-74E2BCB14AB2}"/>
              </a:ext>
            </a:extLst>
          </p:cNvPr>
          <p:cNvGrpSpPr/>
          <p:nvPr/>
        </p:nvGrpSpPr>
        <p:grpSpPr>
          <a:xfrm>
            <a:off x="6495319" y="8666"/>
            <a:ext cx="5696681" cy="3650586"/>
            <a:chOff x="2654300" y="-440663"/>
            <a:chExt cx="9537700" cy="6112014"/>
          </a:xfrm>
        </p:grpSpPr>
        <p:pic>
          <p:nvPicPr>
            <p:cNvPr id="6" name="Picture 5">
              <a:extLst>
                <a:ext uri="{FF2B5EF4-FFF2-40B4-BE49-F238E27FC236}">
                  <a16:creationId xmlns:a16="http://schemas.microsoft.com/office/drawing/2014/main" id="{EEAFFC03-A1D0-367E-C946-F41F4154C7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4300" y="-440663"/>
              <a:ext cx="9537700" cy="6112014"/>
            </a:xfrm>
            <a:prstGeom prst="rect">
              <a:avLst/>
            </a:prstGeom>
          </p:spPr>
        </p:pic>
        <p:sp>
          <p:nvSpPr>
            <p:cNvPr id="8" name="Rectangle 7">
              <a:extLst>
                <a:ext uri="{FF2B5EF4-FFF2-40B4-BE49-F238E27FC236}">
                  <a16:creationId xmlns:a16="http://schemas.microsoft.com/office/drawing/2014/main" id="{56729BF7-961F-2CEC-83C1-F9EA90BF87DC}"/>
                </a:ext>
              </a:extLst>
            </p:cNvPr>
            <p:cNvSpPr/>
            <p:nvPr/>
          </p:nvSpPr>
          <p:spPr>
            <a:xfrm flipV="1">
              <a:off x="9208078" y="5029779"/>
              <a:ext cx="2215574" cy="1200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AAAFF3-466A-2315-44AE-14CF290E675A}"/>
                </a:ext>
              </a:extLst>
            </p:cNvPr>
            <p:cNvSpPr txBox="1"/>
            <p:nvPr/>
          </p:nvSpPr>
          <p:spPr>
            <a:xfrm>
              <a:off x="9706691" y="5089816"/>
              <a:ext cx="1215125" cy="385697"/>
            </a:xfrm>
            <a:prstGeom prst="rect">
              <a:avLst/>
            </a:prstGeom>
            <a:noFill/>
          </p:spPr>
          <p:txBody>
            <a:bodyPr wrap="none" rtlCol="0">
              <a:spAutoFit/>
            </a:bodyPr>
            <a:lstStyle/>
            <a:p>
              <a:r>
                <a:rPr lang="en-US" sz="1200" dirty="0">
                  <a:solidFill>
                    <a:schemeClr val="bg1"/>
                  </a:solidFill>
                </a:rPr>
                <a:t>20 </a:t>
              </a:r>
              <a:r>
                <a:rPr lang="en-US" sz="1200" dirty="0" err="1">
                  <a:solidFill>
                    <a:schemeClr val="bg1"/>
                  </a:solidFill>
                </a:rPr>
                <a:t>metres</a:t>
              </a:r>
              <a:endParaRPr lang="en-US" sz="1200" dirty="0">
                <a:solidFill>
                  <a:schemeClr val="bg1"/>
                </a:solidFill>
              </a:endParaRPr>
            </a:p>
          </p:txBody>
        </p:sp>
      </p:grpSp>
      <p:pic>
        <p:nvPicPr>
          <p:cNvPr id="2" name="Picture 1">
            <a:extLst>
              <a:ext uri="{FF2B5EF4-FFF2-40B4-BE49-F238E27FC236}">
                <a16:creationId xmlns:a16="http://schemas.microsoft.com/office/drawing/2014/main" id="{9743988A-8545-2A5E-A5F2-1A71F7BF3C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796" y="-11784"/>
            <a:ext cx="4566992" cy="6858000"/>
          </a:xfrm>
          <a:prstGeom prst="rect">
            <a:avLst/>
          </a:prstGeom>
        </p:spPr>
      </p:pic>
      <p:sp>
        <p:nvSpPr>
          <p:cNvPr id="3" name="TextBox 2">
            <a:extLst>
              <a:ext uri="{FF2B5EF4-FFF2-40B4-BE49-F238E27FC236}">
                <a16:creationId xmlns:a16="http://schemas.microsoft.com/office/drawing/2014/main" id="{87B77D59-0182-4B5A-E9B7-AEC3BDE4D4B8}"/>
              </a:ext>
            </a:extLst>
          </p:cNvPr>
          <p:cNvSpPr txBox="1"/>
          <p:nvPr/>
        </p:nvSpPr>
        <p:spPr>
          <a:xfrm>
            <a:off x="6664750" y="3172950"/>
            <a:ext cx="1371081" cy="369332"/>
          </a:xfrm>
          <a:prstGeom prst="rect">
            <a:avLst/>
          </a:prstGeom>
          <a:noFill/>
        </p:spPr>
        <p:txBody>
          <a:bodyPr wrap="none" rtlCol="0">
            <a:spAutoFit/>
          </a:bodyPr>
          <a:lstStyle/>
          <a:p>
            <a:r>
              <a:rPr lang="en-US" dirty="0" err="1">
                <a:solidFill>
                  <a:schemeClr val="bg1"/>
                </a:solidFill>
              </a:rPr>
              <a:t>Shaws</a:t>
            </a:r>
            <a:r>
              <a:rPr lang="en-US" dirty="0">
                <a:solidFill>
                  <a:schemeClr val="bg1"/>
                </a:solidFill>
              </a:rPr>
              <a:t> Reef</a:t>
            </a:r>
          </a:p>
        </p:txBody>
      </p:sp>
      <p:sp>
        <p:nvSpPr>
          <p:cNvPr id="4" name="TextBox 3">
            <a:extLst>
              <a:ext uri="{FF2B5EF4-FFF2-40B4-BE49-F238E27FC236}">
                <a16:creationId xmlns:a16="http://schemas.microsoft.com/office/drawing/2014/main" id="{78438AE5-BF94-F7DD-C784-492088DE7DE2}"/>
              </a:ext>
            </a:extLst>
          </p:cNvPr>
          <p:cNvSpPr txBox="1"/>
          <p:nvPr/>
        </p:nvSpPr>
        <p:spPr>
          <a:xfrm>
            <a:off x="482337" y="6370208"/>
            <a:ext cx="1329210" cy="369332"/>
          </a:xfrm>
          <a:prstGeom prst="rect">
            <a:avLst/>
          </a:prstGeom>
          <a:noFill/>
        </p:spPr>
        <p:txBody>
          <a:bodyPr wrap="none" rtlCol="0">
            <a:spAutoFit/>
          </a:bodyPr>
          <a:lstStyle/>
          <a:p>
            <a:r>
              <a:rPr lang="en-US" dirty="0"/>
              <a:t>Lanes Reef</a:t>
            </a:r>
          </a:p>
        </p:txBody>
      </p:sp>
    </p:spTree>
    <p:extLst>
      <p:ext uri="{BB962C8B-B14F-4D97-AF65-F5344CB8AC3E}">
        <p14:creationId xmlns:p14="http://schemas.microsoft.com/office/powerpoint/2010/main" val="99797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4BA037-0752-3694-AF85-E279482D009A}"/>
              </a:ext>
            </a:extLst>
          </p:cNvPr>
          <p:cNvSpPr>
            <a:spLocks noGrp="1"/>
          </p:cNvSpPr>
          <p:nvPr>
            <p:ph type="sldNum" sz="quarter" idx="12"/>
          </p:nvPr>
        </p:nvSpPr>
        <p:spPr>
          <a:xfrm>
            <a:off x="11266881" y="6184634"/>
            <a:ext cx="811019" cy="503578"/>
          </a:xfrm>
        </p:spPr>
        <p:txBody>
          <a:bodyPr/>
          <a:lstStyle/>
          <a:p>
            <a:fld id="{6D22F896-40B5-4ADD-8801-0D06FADFA095}" type="slidenum">
              <a:rPr lang="en-US" smtClean="0"/>
              <a:t>7</a:t>
            </a:fld>
            <a:endParaRPr lang="en-US" dirty="0"/>
          </a:p>
        </p:txBody>
      </p:sp>
      <p:pic>
        <p:nvPicPr>
          <p:cNvPr id="7" name="Content Placeholder 6">
            <a:extLst>
              <a:ext uri="{FF2B5EF4-FFF2-40B4-BE49-F238E27FC236}">
                <a16:creationId xmlns:a16="http://schemas.microsoft.com/office/drawing/2014/main" id="{4F364830-7DCD-F3A2-915A-1CADFA12D8F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60337" cy="6840191"/>
          </a:xfrm>
          <a:ln>
            <a:solidFill>
              <a:schemeClr val="accent1">
                <a:shade val="15000"/>
              </a:schemeClr>
            </a:solidFill>
            <a:prstDash val="sysDash"/>
          </a:ln>
        </p:spPr>
      </p:pic>
      <p:sp>
        <p:nvSpPr>
          <p:cNvPr id="8" name="Rectangle 7">
            <a:extLst>
              <a:ext uri="{FF2B5EF4-FFF2-40B4-BE49-F238E27FC236}">
                <a16:creationId xmlns:a16="http://schemas.microsoft.com/office/drawing/2014/main" id="{542EEBD0-9155-3721-79D0-CC9282C1AFA1}"/>
              </a:ext>
            </a:extLst>
          </p:cNvPr>
          <p:cNvSpPr/>
          <p:nvPr/>
        </p:nvSpPr>
        <p:spPr>
          <a:xfrm rot="152889">
            <a:off x="4069402" y="2489549"/>
            <a:ext cx="2298857" cy="1317688"/>
          </a:xfrm>
          <a:prstGeom prst="rect">
            <a:avLst/>
          </a:prstGeom>
          <a:noFill/>
          <a:ln>
            <a:solidFill>
              <a:schemeClr val="accent1">
                <a:shade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46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1DA899-E96E-F506-1D0D-462536FA0F99}"/>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3" name="Content Placeholder 6">
            <a:extLst>
              <a:ext uri="{FF2B5EF4-FFF2-40B4-BE49-F238E27FC236}">
                <a16:creationId xmlns:a16="http://schemas.microsoft.com/office/drawing/2014/main" id="{B5A80FAE-4EA7-01BF-50ED-63BC9B02C4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0" y="0"/>
            <a:ext cx="12201500" cy="6863345"/>
          </a:xfrm>
          <a:prstGeom prst="rect">
            <a:avLst/>
          </a:prstGeom>
        </p:spPr>
      </p:pic>
    </p:spTree>
    <p:extLst>
      <p:ext uri="{BB962C8B-B14F-4D97-AF65-F5344CB8AC3E}">
        <p14:creationId xmlns:p14="http://schemas.microsoft.com/office/powerpoint/2010/main" val="250822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312D04D-CC10-0005-B704-EC78939C1D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3128" y="609263"/>
            <a:ext cx="5669283" cy="6048438"/>
          </a:xfrm>
          <a:prstGeom prst="rect">
            <a:avLst/>
          </a:prstGeom>
        </p:spPr>
      </p:pic>
      <p:pic>
        <p:nvPicPr>
          <p:cNvPr id="5" name="Picture 4">
            <a:extLst>
              <a:ext uri="{FF2B5EF4-FFF2-40B4-BE49-F238E27FC236}">
                <a16:creationId xmlns:a16="http://schemas.microsoft.com/office/drawing/2014/main" id="{F9E4A1BD-7045-88FD-3D40-3BED55CB89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5036344" cy="6858000"/>
          </a:xfrm>
          <a:prstGeom prst="rect">
            <a:avLst/>
          </a:prstGeom>
        </p:spPr>
      </p:pic>
      <p:pic>
        <p:nvPicPr>
          <p:cNvPr id="7" name="Picture 6">
            <a:extLst>
              <a:ext uri="{FF2B5EF4-FFF2-40B4-BE49-F238E27FC236}">
                <a16:creationId xmlns:a16="http://schemas.microsoft.com/office/drawing/2014/main" id="{27D50832-61E9-B4CA-6A21-37BFB3C478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99813"/>
            <a:ext cx="5036343" cy="6857999"/>
          </a:xfrm>
          <a:prstGeom prst="rect">
            <a:avLst/>
          </a:prstGeom>
          <a:ln w="3175">
            <a:solidFill>
              <a:schemeClr val="tx1"/>
            </a:solidFill>
          </a:ln>
        </p:spPr>
      </p:pic>
      <p:sp>
        <p:nvSpPr>
          <p:cNvPr id="20" name="Title 1">
            <a:extLst>
              <a:ext uri="{FF2B5EF4-FFF2-40B4-BE49-F238E27FC236}">
                <a16:creationId xmlns:a16="http://schemas.microsoft.com/office/drawing/2014/main" id="{A02D1573-9F48-2DB8-D11A-56A2D659928E}"/>
              </a:ext>
            </a:extLst>
          </p:cNvPr>
          <p:cNvSpPr txBox="1">
            <a:spLocks/>
          </p:cNvSpPr>
          <p:nvPr/>
        </p:nvSpPr>
        <p:spPr bwMode="auto">
          <a:xfrm>
            <a:off x="3103429" y="-3"/>
            <a:ext cx="1711232" cy="509450"/>
          </a:xfrm>
          <a:prstGeom prst="rect">
            <a:avLst/>
          </a:prstGeom>
          <a:noFill/>
          <a:ln>
            <a:noFill/>
          </a:ln>
        </p:spPr>
        <p:txBody>
          <a:bodyPr vert="horz" wrap="square" lIns="91440" tIns="45720" rIns="91440" bIns="45720" numCol="1" anchor="t" anchorCtr="0" compatLnSpc="1">
            <a:prstTxWarp prst="textNoShape">
              <a:avLst/>
            </a:prstTxWarp>
            <a:normAutofit/>
          </a:bodyPr>
          <a:lstStyle>
            <a:lvl1pPr algn="l" rtl="0" eaLnBrk="0" fontAlgn="base" hangingPunct="0">
              <a:lnSpc>
                <a:spcPct val="90000"/>
              </a:lnSpc>
              <a:spcBef>
                <a:spcPct val="0"/>
              </a:spcBef>
              <a:spcAft>
                <a:spcPct val="0"/>
              </a:spcAft>
              <a:defRPr sz="28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5pPr>
            <a:lvl6pPr marL="457200" algn="l" rtl="0" fontAlgn="base">
              <a:lnSpc>
                <a:spcPct val="90000"/>
              </a:lnSpc>
              <a:spcBef>
                <a:spcPct val="0"/>
              </a:spcBef>
              <a:spcAft>
                <a:spcPct val="0"/>
              </a:spcAft>
              <a:defRPr sz="3200">
                <a:solidFill>
                  <a:schemeClr val="tx1"/>
                </a:solidFill>
                <a:latin typeface="Century Gothic" panose="020B0502020202020204" pitchFamily="34" charset="0"/>
              </a:defRPr>
            </a:lvl6pPr>
            <a:lvl7pPr marL="914400" algn="l" rtl="0" fontAlgn="base">
              <a:lnSpc>
                <a:spcPct val="90000"/>
              </a:lnSpc>
              <a:spcBef>
                <a:spcPct val="0"/>
              </a:spcBef>
              <a:spcAft>
                <a:spcPct val="0"/>
              </a:spcAft>
              <a:defRPr sz="3200">
                <a:solidFill>
                  <a:schemeClr val="tx1"/>
                </a:solidFill>
                <a:latin typeface="Century Gothic" panose="020B0502020202020204" pitchFamily="34" charset="0"/>
              </a:defRPr>
            </a:lvl7pPr>
            <a:lvl8pPr marL="1371600" algn="l" rtl="0" fontAlgn="base">
              <a:lnSpc>
                <a:spcPct val="90000"/>
              </a:lnSpc>
              <a:spcBef>
                <a:spcPct val="0"/>
              </a:spcBef>
              <a:spcAft>
                <a:spcPct val="0"/>
              </a:spcAft>
              <a:defRPr sz="3200">
                <a:solidFill>
                  <a:schemeClr val="tx1"/>
                </a:solidFill>
                <a:latin typeface="Century Gothic" panose="020B0502020202020204" pitchFamily="34" charset="0"/>
              </a:defRPr>
            </a:lvl8pPr>
            <a:lvl9pPr marL="1828800" algn="l" rtl="0" fontAlgn="base">
              <a:lnSpc>
                <a:spcPct val="90000"/>
              </a:lnSpc>
              <a:spcBef>
                <a:spcPct val="0"/>
              </a:spcBef>
              <a:spcAft>
                <a:spcPct val="0"/>
              </a:spcAft>
              <a:defRPr sz="3200">
                <a:solidFill>
                  <a:schemeClr val="tx1"/>
                </a:solidFill>
                <a:latin typeface="Century Gothic" panose="020B0502020202020204" pitchFamily="34" charset="0"/>
              </a:defRPr>
            </a:lvl9pPr>
          </a:lstStyle>
          <a:p>
            <a:pPr defTabSz="914400"/>
            <a:r>
              <a:rPr lang="en-US" dirty="0">
                <a:solidFill>
                  <a:schemeClr val="bg1"/>
                </a:solidFill>
                <a:latin typeface="Helvetica" pitchFamily="2" charset="0"/>
              </a:rPr>
              <a:t>Bendigo</a:t>
            </a:r>
          </a:p>
        </p:txBody>
      </p:sp>
      <p:sp>
        <p:nvSpPr>
          <p:cNvPr id="4" name="Title 1">
            <a:extLst>
              <a:ext uri="{FF2B5EF4-FFF2-40B4-BE49-F238E27FC236}">
                <a16:creationId xmlns:a16="http://schemas.microsoft.com/office/drawing/2014/main" id="{D23ED524-71C9-827B-D73B-95EE588FAA7C}"/>
              </a:ext>
            </a:extLst>
          </p:cNvPr>
          <p:cNvSpPr txBox="1">
            <a:spLocks/>
          </p:cNvSpPr>
          <p:nvPr/>
        </p:nvSpPr>
        <p:spPr bwMode="auto">
          <a:xfrm>
            <a:off x="7689411" y="99813"/>
            <a:ext cx="2216716" cy="509450"/>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2800" kern="12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3200">
                <a:solidFill>
                  <a:schemeClr val="tx1"/>
                </a:solidFill>
                <a:latin typeface="Century Gothic" panose="020B0502020202020204" pitchFamily="34" charset="0"/>
              </a:defRPr>
            </a:lvl5pPr>
            <a:lvl6pPr marL="457200" algn="l" rtl="0" fontAlgn="base">
              <a:lnSpc>
                <a:spcPct val="90000"/>
              </a:lnSpc>
              <a:spcBef>
                <a:spcPct val="0"/>
              </a:spcBef>
              <a:spcAft>
                <a:spcPct val="0"/>
              </a:spcAft>
              <a:defRPr sz="3200">
                <a:solidFill>
                  <a:schemeClr val="tx1"/>
                </a:solidFill>
                <a:latin typeface="Century Gothic" panose="020B0502020202020204" pitchFamily="34" charset="0"/>
              </a:defRPr>
            </a:lvl6pPr>
            <a:lvl7pPr marL="914400" algn="l" rtl="0" fontAlgn="base">
              <a:lnSpc>
                <a:spcPct val="90000"/>
              </a:lnSpc>
              <a:spcBef>
                <a:spcPct val="0"/>
              </a:spcBef>
              <a:spcAft>
                <a:spcPct val="0"/>
              </a:spcAft>
              <a:defRPr sz="3200">
                <a:solidFill>
                  <a:schemeClr val="tx1"/>
                </a:solidFill>
                <a:latin typeface="Century Gothic" panose="020B0502020202020204" pitchFamily="34" charset="0"/>
              </a:defRPr>
            </a:lvl7pPr>
            <a:lvl8pPr marL="1371600" algn="l" rtl="0" fontAlgn="base">
              <a:lnSpc>
                <a:spcPct val="90000"/>
              </a:lnSpc>
              <a:spcBef>
                <a:spcPct val="0"/>
              </a:spcBef>
              <a:spcAft>
                <a:spcPct val="0"/>
              </a:spcAft>
              <a:defRPr sz="3200">
                <a:solidFill>
                  <a:schemeClr val="tx1"/>
                </a:solidFill>
                <a:latin typeface="Century Gothic" panose="020B0502020202020204" pitchFamily="34" charset="0"/>
              </a:defRPr>
            </a:lvl8pPr>
            <a:lvl9pPr marL="1828800" algn="l" rtl="0" fontAlgn="base">
              <a:lnSpc>
                <a:spcPct val="90000"/>
              </a:lnSpc>
              <a:spcBef>
                <a:spcPct val="0"/>
              </a:spcBef>
              <a:spcAft>
                <a:spcPct val="0"/>
              </a:spcAft>
              <a:defRPr sz="3200">
                <a:solidFill>
                  <a:schemeClr val="tx1"/>
                </a:solidFill>
                <a:latin typeface="Century Gothic" panose="020B0502020202020204" pitchFamily="34" charset="0"/>
              </a:defRPr>
            </a:lvl9pPr>
          </a:lstStyle>
          <a:p>
            <a:pPr defTabSz="914400"/>
            <a:r>
              <a:rPr lang="en-US" dirty="0">
                <a:solidFill>
                  <a:schemeClr val="bg1"/>
                </a:solidFill>
                <a:latin typeface="Helvetica" pitchFamily="2" charset="0"/>
              </a:rPr>
              <a:t>Castlemaine</a:t>
            </a:r>
          </a:p>
        </p:txBody>
      </p:sp>
      <p:sp>
        <p:nvSpPr>
          <p:cNvPr id="3" name="Slide Number Placeholder 2">
            <a:extLst>
              <a:ext uri="{FF2B5EF4-FFF2-40B4-BE49-F238E27FC236}">
                <a16:creationId xmlns:a16="http://schemas.microsoft.com/office/drawing/2014/main" id="{6D20B8C6-DAE1-6CC3-2F77-8318DD7AADFC}"/>
              </a:ext>
            </a:extLst>
          </p:cNvPr>
          <p:cNvSpPr>
            <a:spLocks noGrp="1"/>
          </p:cNvSpPr>
          <p:nvPr>
            <p:ph type="sldNum" sz="quarter" idx="12"/>
          </p:nvPr>
        </p:nvSpPr>
        <p:spPr>
          <a:xfrm>
            <a:off x="11181554" y="6215035"/>
            <a:ext cx="811019" cy="503578"/>
          </a:xfrm>
        </p:spPr>
        <p:txBody>
          <a:bodyPr/>
          <a:lstStyle/>
          <a:p>
            <a:pPr>
              <a:defRPr/>
            </a:pPr>
            <a:fld id="{EB3F9118-495C-D145-9441-EC01579137A6}" type="slidenum">
              <a:rPr lang="en-US" smtClean="0">
                <a:solidFill>
                  <a:schemeClr val="tx1"/>
                </a:solidFill>
              </a:rPr>
              <a:pPr>
                <a:defRPr/>
              </a:pPr>
              <a:t>9</a:t>
            </a:fld>
            <a:endParaRPr lang="en-US" dirty="0">
              <a:solidFill>
                <a:schemeClr val="tx1"/>
              </a:solidFill>
            </a:endParaRPr>
          </a:p>
        </p:txBody>
      </p:sp>
    </p:spTree>
    <p:extLst>
      <p:ext uri="{BB962C8B-B14F-4D97-AF65-F5344CB8AC3E}">
        <p14:creationId xmlns:p14="http://schemas.microsoft.com/office/powerpoint/2010/main" val="370935984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012FB4D1DE3E4D8FEA5A5CE5935CED" ma:contentTypeVersion="15" ma:contentTypeDescription="Create a new document." ma:contentTypeScope="" ma:versionID="7e179063861d8cadec658c15487d79c6">
  <xsd:schema xmlns:xsd="http://www.w3.org/2001/XMLSchema" xmlns:xs="http://www.w3.org/2001/XMLSchema" xmlns:p="http://schemas.microsoft.com/office/2006/metadata/properties" xmlns:ns2="52a73b92-d130-48cd-a2e9-25fc2a33e425" xmlns:ns3="778d60fe-98df-470b-be27-25fcfc731d23" targetNamespace="http://schemas.microsoft.com/office/2006/metadata/properties" ma:root="true" ma:fieldsID="56c8765400dbabc1d1699111012c4d0d" ns2:_="" ns3:_="">
    <xsd:import namespace="52a73b92-d130-48cd-a2e9-25fc2a33e425"/>
    <xsd:import namespace="778d60fe-98df-470b-be27-25fcfc731d2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a73b92-d130-48cd-a2e9-25fc2a33e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1322b8-a7e3-4ddc-8352-a5fa958f560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8d60fe-98df-470b-be27-25fcfc731d2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a55d5f8-8d1c-40fa-9c56-e9c0f89cf28e}" ma:internalName="TaxCatchAll" ma:showField="CatchAllData" ma:web="778d60fe-98df-470b-be27-25fcfc731d2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8A0E74-4435-47E1-85B4-47A577626EC8}"/>
</file>

<file path=customXml/itemProps2.xml><?xml version="1.0" encoding="utf-8"?>
<ds:datastoreItem xmlns:ds="http://schemas.openxmlformats.org/officeDocument/2006/customXml" ds:itemID="{B1B8710C-15E9-4699-BC6D-01A7A0D9714A}"/>
</file>

<file path=docProps/app.xml><?xml version="1.0" encoding="utf-8"?>
<Properties xmlns="http://schemas.openxmlformats.org/officeDocument/2006/extended-properties" xmlns:vt="http://schemas.openxmlformats.org/officeDocument/2006/docPropsVTypes">
  <Template>{9B6A6AFB-882E-AC4C-95FE-1F9F498678FE}tf10001119</Template>
  <TotalTime>6294</TotalTime>
  <Words>3261</Words>
  <Application>Microsoft Macintosh PowerPoint</Application>
  <PresentationFormat>Widescreen</PresentationFormat>
  <Paragraphs>233</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Rounded MT Bold</vt:lpstr>
      <vt:lpstr>Calibri</vt:lpstr>
      <vt:lpstr>Century Gothic</vt:lpstr>
      <vt:lpstr>Helvetica</vt:lpstr>
      <vt:lpstr>Rockwell</vt:lpstr>
      <vt:lpstr>Times</vt:lpstr>
      <vt:lpstr>Times New Roman</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Seismic Ideas in Victorian Geology</dc:title>
  <dc:creator>cwillman5@gmail.com</dc:creator>
  <cp:lastModifiedBy>cwillman5@gmail.com</cp:lastModifiedBy>
  <cp:revision>376</cp:revision>
  <dcterms:created xsi:type="dcterms:W3CDTF">2022-03-03T04:40:22Z</dcterms:created>
  <dcterms:modified xsi:type="dcterms:W3CDTF">2024-04-02T06:45:39Z</dcterms:modified>
</cp:coreProperties>
</file>